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8" r:id="rId12"/>
    <p:sldId id="269" r:id="rId13"/>
    <p:sldId id="270" r:id="rId14"/>
    <p:sldId id="265" r:id="rId15"/>
    <p:sldId id="272" r:id="rId16"/>
  </p:sldIdLst>
  <p:sldSz cx="14630400" cy="8229600"/>
  <p:notesSz cx="8229600" cy="146304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Inter" panose="020B0604020202020204" charset="0"/>
      <p:regular r:id="rId22"/>
    </p:embeddedFont>
    <p:embeddedFont>
      <p:font typeface="Manrope" panose="020B0604020202020204" charset="0"/>
      <p:regular r:id="rId23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4" d="100"/>
          <a:sy n="94" d="100"/>
        </p:scale>
        <p:origin x="-474" y="-108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0958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1497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0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0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0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0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0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0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0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0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0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0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3.gif"/><Relationship Id="rId5" Type="http://schemas.openxmlformats.org/officeDocument/2006/relationships/image" Target="../media/image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.pn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.png"/><Relationship Id="rId7" Type="http://schemas.openxmlformats.org/officeDocument/2006/relationships/image" Target="../media/image12.svg"/><Relationship Id="rId12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11" Type="http://schemas.openxmlformats.org/officeDocument/2006/relationships/image" Target="../media/image16.svg"/><Relationship Id="rId5" Type="http://schemas.openxmlformats.org/officeDocument/2006/relationships/image" Target="../media/image10.svg"/><Relationship Id="rId10" Type="http://schemas.openxmlformats.org/officeDocument/2006/relationships/image" Target="../media/image12.png"/><Relationship Id="rId4" Type="http://schemas.openxmlformats.org/officeDocument/2006/relationships/image" Target="../media/image9.png"/><Relationship Id="rId9" Type="http://schemas.openxmlformats.org/officeDocument/2006/relationships/image" Target="../media/image14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9.png"/><Relationship Id="rId7" Type="http://schemas.openxmlformats.org/officeDocument/2006/relationships/image" Target="../media/image28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7.svg"/><Relationship Id="rId5" Type="http://schemas.openxmlformats.org/officeDocument/2006/relationships/image" Target="../media/image26.svg"/><Relationship Id="rId10" Type="http://schemas.openxmlformats.org/officeDocument/2006/relationships/image" Target="../media/image3.png"/><Relationship Id="rId4" Type="http://schemas.openxmlformats.org/officeDocument/2006/relationships/image" Target="../media/image25.svg"/><Relationship Id="rId9" Type="http://schemas.openxmlformats.org/officeDocument/2006/relationships/image" Target="../media/image3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336244"/>
            <a:ext cx="7556421" cy="1860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DevOps: культура, процессы и инструменты современной разработки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6280190" y="4494133"/>
            <a:ext cx="75564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Выполнил:</a:t>
            </a:r>
            <a:r>
              <a:rPr lang="en-US" sz="15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 Рыбаков А. Д.</a:t>
            </a:r>
            <a:endParaRPr lang="en-US" sz="1550" dirty="0"/>
          </a:p>
        </p:txBody>
      </p:sp>
      <p:sp>
        <p:nvSpPr>
          <p:cNvPr id="5" name="Text 2"/>
          <p:cNvSpPr/>
          <p:nvPr/>
        </p:nvSpPr>
        <p:spPr>
          <a:xfrm>
            <a:off x="6280190" y="5034915"/>
            <a:ext cx="75564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Группа:</a:t>
            </a:r>
            <a:r>
              <a:rPr lang="en-US" sz="15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 ИС40-1</a:t>
            </a:r>
            <a:endParaRPr lang="en-US" sz="1550" dirty="0"/>
          </a:p>
        </p:txBody>
      </p:sp>
      <p:sp>
        <p:nvSpPr>
          <p:cNvPr id="6" name="Text 3"/>
          <p:cNvSpPr/>
          <p:nvPr/>
        </p:nvSpPr>
        <p:spPr>
          <a:xfrm>
            <a:off x="6280190" y="5575697"/>
            <a:ext cx="75564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ru-RU" sz="1550" dirty="0" smtClean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ГАПОУ СО ТМК</a:t>
            </a:r>
            <a:r>
              <a:rPr lang="en-US" sz="1550" dirty="0" smtClean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 </a:t>
            </a:r>
            <a:r>
              <a:rPr lang="en-US" sz="15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| </a:t>
            </a:r>
            <a:r>
              <a:rPr lang="en-US" sz="1550" dirty="0" smtClean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2025</a:t>
            </a:r>
            <a:endParaRPr lang="en-US" sz="1550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DCE747E0-A57C-4E63-B426-494C262C76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24863" y="7741921"/>
            <a:ext cx="1859565" cy="3908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14018"/>
            <a:ext cx="8268930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000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Git и системы контроля версий</a:t>
            </a:r>
            <a:endParaRPr lang="en-US" sz="4000" dirty="0"/>
          </a:p>
        </p:txBody>
      </p:sp>
      <p:sp>
        <p:nvSpPr>
          <p:cNvPr id="9" name="Shape 7"/>
          <p:cNvSpPr/>
          <p:nvPr/>
        </p:nvSpPr>
        <p:spPr>
          <a:xfrm>
            <a:off x="873761" y="1605280"/>
            <a:ext cx="8554720" cy="5821680"/>
          </a:xfrm>
          <a:prstGeom prst="roundRect">
            <a:avLst>
              <a:gd name="adj" fmla="val 6430"/>
            </a:avLst>
          </a:prstGeom>
          <a:solidFill>
            <a:srgbClr val="FFC4B3"/>
          </a:solidFill>
          <a:ln/>
        </p:spPr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726FAC26-A127-410B-B5EE-C689768C1C09}"/>
              </a:ext>
            </a:extLst>
          </p:cNvPr>
          <p:cNvSpPr txBox="1"/>
          <p:nvPr/>
        </p:nvSpPr>
        <p:spPr>
          <a:xfrm>
            <a:off x="1412241" y="2125695"/>
            <a:ext cx="7040880" cy="22916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800" dirty="0">
                <a:latin typeface="Manrope" pitchFamily="34" charset="0"/>
                <a:ea typeface="Manrope" pitchFamily="34" charset="-122"/>
                <a:cs typeface="Manrope" pitchFamily="34" charset="-120"/>
              </a:rPr>
              <a:t>Git </a:t>
            </a:r>
            <a:r>
              <a:rPr lang="en-US" sz="1800" dirty="0" err="1">
                <a:latin typeface="Manrope" pitchFamily="34" charset="0"/>
                <a:ea typeface="Manrope" pitchFamily="34" charset="-122"/>
                <a:cs typeface="Manrope" pitchFamily="34" charset="-120"/>
              </a:rPr>
              <a:t>является</a:t>
            </a:r>
            <a:r>
              <a:rPr lang="en-US" sz="1800" dirty="0">
                <a:latin typeface="Manrope" pitchFamily="34" charset="0"/>
                <a:ea typeface="Manrope" pitchFamily="34" charset="-122"/>
                <a:cs typeface="Manrope" pitchFamily="34" charset="-120"/>
              </a:rPr>
              <a:t> </a:t>
            </a:r>
            <a:r>
              <a:rPr lang="en-US" sz="1800" dirty="0" err="1">
                <a:latin typeface="Manrope" pitchFamily="34" charset="0"/>
                <a:ea typeface="Manrope" pitchFamily="34" charset="-122"/>
                <a:cs typeface="Manrope" pitchFamily="34" charset="-120"/>
              </a:rPr>
              <a:t>фундаментом</a:t>
            </a:r>
            <a:r>
              <a:rPr lang="en-US" sz="1800" dirty="0">
                <a:latin typeface="Manrope" pitchFamily="34" charset="0"/>
                <a:ea typeface="Manrope" pitchFamily="34" charset="-122"/>
                <a:cs typeface="Manrope" pitchFamily="34" charset="-120"/>
              </a:rPr>
              <a:t> </a:t>
            </a:r>
            <a:r>
              <a:rPr lang="en-US" sz="1800" dirty="0" err="1">
                <a:latin typeface="Manrope" pitchFamily="34" charset="0"/>
                <a:ea typeface="Manrope" pitchFamily="34" charset="-122"/>
                <a:cs typeface="Manrope" pitchFamily="34" charset="-120"/>
              </a:rPr>
              <a:t>современной</a:t>
            </a:r>
            <a:r>
              <a:rPr lang="en-US" sz="1800" dirty="0">
                <a:latin typeface="Manrope" pitchFamily="34" charset="0"/>
                <a:ea typeface="Manrope" pitchFamily="34" charset="-122"/>
                <a:cs typeface="Manrope" pitchFamily="34" charset="-120"/>
              </a:rPr>
              <a:t> </a:t>
            </a:r>
            <a:r>
              <a:rPr lang="en-US" sz="1800" dirty="0" err="1">
                <a:latin typeface="Manrope" pitchFamily="34" charset="0"/>
                <a:ea typeface="Manrope" pitchFamily="34" charset="-122"/>
                <a:cs typeface="Manrope" pitchFamily="34" charset="-120"/>
              </a:rPr>
              <a:t>командной</a:t>
            </a:r>
            <a:r>
              <a:rPr lang="en-US" sz="1800" dirty="0">
                <a:latin typeface="Manrope" pitchFamily="34" charset="0"/>
                <a:ea typeface="Manrope" pitchFamily="34" charset="-122"/>
                <a:cs typeface="Manrope" pitchFamily="34" charset="-120"/>
              </a:rPr>
              <a:t> </a:t>
            </a:r>
            <a:r>
              <a:rPr lang="en-US" sz="1800" dirty="0" err="1">
                <a:latin typeface="Manrope" pitchFamily="34" charset="0"/>
                <a:ea typeface="Manrope" pitchFamily="34" charset="-122"/>
                <a:cs typeface="Manrope" pitchFamily="34" charset="-120"/>
              </a:rPr>
              <a:t>разработки</a:t>
            </a:r>
            <a:r>
              <a:rPr lang="en-US" sz="1800" dirty="0">
                <a:latin typeface="Manrope" pitchFamily="34" charset="0"/>
                <a:ea typeface="Manrope" pitchFamily="34" charset="-122"/>
                <a:cs typeface="Manrope" pitchFamily="34" charset="-120"/>
              </a:rPr>
              <a:t>, </a:t>
            </a:r>
            <a:r>
              <a:rPr lang="en-US" sz="1800" dirty="0" err="1">
                <a:latin typeface="Manrope" pitchFamily="34" charset="0"/>
                <a:ea typeface="Manrope" pitchFamily="34" charset="-122"/>
                <a:cs typeface="Manrope" pitchFamily="34" charset="-120"/>
              </a:rPr>
              <a:t>позволяя</a:t>
            </a:r>
            <a:r>
              <a:rPr lang="en-US" sz="1800" dirty="0">
                <a:latin typeface="Manrope" pitchFamily="34" charset="0"/>
                <a:ea typeface="Manrope" pitchFamily="34" charset="-122"/>
                <a:cs typeface="Manrope" pitchFamily="34" charset="-120"/>
              </a:rPr>
              <a:t> </a:t>
            </a:r>
            <a:r>
              <a:rPr lang="en-US" sz="1800" dirty="0" err="1">
                <a:latin typeface="Manrope" pitchFamily="34" charset="0"/>
                <a:ea typeface="Manrope" pitchFamily="34" charset="-122"/>
                <a:cs typeface="Manrope" pitchFamily="34" charset="-120"/>
              </a:rPr>
              <a:t>разработчикам</a:t>
            </a:r>
            <a:r>
              <a:rPr lang="en-US" sz="1800" dirty="0">
                <a:latin typeface="Manrope" pitchFamily="34" charset="0"/>
                <a:ea typeface="Manrope" pitchFamily="34" charset="-122"/>
                <a:cs typeface="Manrope" pitchFamily="34" charset="-120"/>
              </a:rPr>
              <a:t> </a:t>
            </a:r>
            <a:r>
              <a:rPr lang="en-US" sz="1800" dirty="0" err="1">
                <a:latin typeface="Manrope" pitchFamily="34" charset="0"/>
                <a:ea typeface="Manrope" pitchFamily="34" charset="-122"/>
                <a:cs typeface="Manrope" pitchFamily="34" charset="-120"/>
              </a:rPr>
              <a:t>эффективно</a:t>
            </a:r>
            <a:r>
              <a:rPr lang="en-US" sz="1800" dirty="0">
                <a:latin typeface="Manrope" pitchFamily="34" charset="0"/>
                <a:ea typeface="Manrope" pitchFamily="34" charset="-122"/>
                <a:cs typeface="Manrope" pitchFamily="34" charset="-120"/>
              </a:rPr>
              <a:t> </a:t>
            </a:r>
            <a:r>
              <a:rPr lang="en-US" sz="1800" dirty="0" err="1">
                <a:latin typeface="Manrope" pitchFamily="34" charset="0"/>
                <a:ea typeface="Manrope" pitchFamily="34" charset="-122"/>
                <a:cs typeface="Manrope" pitchFamily="34" charset="-120"/>
              </a:rPr>
              <a:t>работать</a:t>
            </a:r>
            <a:r>
              <a:rPr lang="en-US" sz="1800" dirty="0">
                <a:latin typeface="Manrope" pitchFamily="34" charset="0"/>
                <a:ea typeface="Manrope" pitchFamily="34" charset="-122"/>
                <a:cs typeface="Manrope" pitchFamily="34" charset="-120"/>
              </a:rPr>
              <a:t> </a:t>
            </a:r>
            <a:r>
              <a:rPr lang="en-US" sz="1800" dirty="0" err="1">
                <a:latin typeface="Manrope" pitchFamily="34" charset="0"/>
                <a:ea typeface="Manrope" pitchFamily="34" charset="-122"/>
                <a:cs typeface="Manrope" pitchFamily="34" charset="-120"/>
              </a:rPr>
              <a:t>над</a:t>
            </a:r>
            <a:r>
              <a:rPr lang="en-US" sz="1800" dirty="0">
                <a:latin typeface="Manrope" pitchFamily="34" charset="0"/>
                <a:ea typeface="Manrope" pitchFamily="34" charset="-122"/>
                <a:cs typeface="Manrope" pitchFamily="34" charset="-120"/>
              </a:rPr>
              <a:t> </a:t>
            </a:r>
            <a:r>
              <a:rPr lang="en-US" sz="1800" dirty="0" err="1">
                <a:latin typeface="Manrope" pitchFamily="34" charset="0"/>
                <a:ea typeface="Manrope" pitchFamily="34" charset="-122"/>
                <a:cs typeface="Manrope" pitchFamily="34" charset="-120"/>
              </a:rPr>
              <a:t>одним</a:t>
            </a:r>
            <a:r>
              <a:rPr lang="en-US" sz="1800" dirty="0">
                <a:latin typeface="Manrope" pitchFamily="34" charset="0"/>
                <a:ea typeface="Manrope" pitchFamily="34" charset="-122"/>
                <a:cs typeface="Manrope" pitchFamily="34" charset="-120"/>
              </a:rPr>
              <a:t> </a:t>
            </a:r>
            <a:r>
              <a:rPr lang="en-US" sz="1800" dirty="0" err="1">
                <a:latin typeface="Manrope" pitchFamily="34" charset="0"/>
                <a:ea typeface="Manrope" pitchFamily="34" charset="-122"/>
                <a:cs typeface="Manrope" pitchFamily="34" charset="-120"/>
              </a:rPr>
              <a:t>проектом</a:t>
            </a:r>
            <a:r>
              <a:rPr lang="en-US" sz="1800" dirty="0">
                <a:latin typeface="Manrope" pitchFamily="34" charset="0"/>
                <a:ea typeface="Manrope" pitchFamily="34" charset="-122"/>
                <a:cs typeface="Manrope" pitchFamily="34" charset="-120"/>
              </a:rPr>
              <a:t>. </a:t>
            </a:r>
            <a:r>
              <a:rPr lang="en-US" sz="1800" dirty="0" err="1">
                <a:latin typeface="Manrope" pitchFamily="34" charset="0"/>
                <a:ea typeface="Manrope" pitchFamily="34" charset="-122"/>
                <a:cs typeface="Manrope" pitchFamily="34" charset="-120"/>
              </a:rPr>
              <a:t>Платформы</a:t>
            </a:r>
            <a:r>
              <a:rPr lang="en-US" sz="1800" dirty="0">
                <a:latin typeface="Manrope" pitchFamily="34" charset="0"/>
                <a:ea typeface="Manrope" pitchFamily="34" charset="-122"/>
                <a:cs typeface="Manrope" pitchFamily="34" charset="-120"/>
              </a:rPr>
              <a:t> GitHub и GitLab </a:t>
            </a:r>
            <a:r>
              <a:rPr lang="en-US" sz="1800" dirty="0" err="1">
                <a:latin typeface="Manrope" pitchFamily="34" charset="0"/>
                <a:ea typeface="Manrope" pitchFamily="34" charset="-122"/>
                <a:cs typeface="Manrope" pitchFamily="34" charset="-120"/>
              </a:rPr>
              <a:t>предоставляют</a:t>
            </a:r>
            <a:r>
              <a:rPr lang="en-US" sz="1800" dirty="0">
                <a:latin typeface="Manrope" pitchFamily="34" charset="0"/>
                <a:ea typeface="Manrope" pitchFamily="34" charset="-122"/>
                <a:cs typeface="Manrope" pitchFamily="34" charset="-120"/>
              </a:rPr>
              <a:t> </a:t>
            </a:r>
            <a:r>
              <a:rPr lang="en-US" sz="1800" dirty="0" err="1">
                <a:latin typeface="Manrope" pitchFamily="34" charset="0"/>
                <a:ea typeface="Manrope" pitchFamily="34" charset="-122"/>
                <a:cs typeface="Manrope" pitchFamily="34" charset="-120"/>
              </a:rPr>
              <a:t>мощные</a:t>
            </a:r>
            <a:r>
              <a:rPr lang="en-US" sz="1800" dirty="0">
                <a:latin typeface="Manrope" pitchFamily="34" charset="0"/>
                <a:ea typeface="Manrope" pitchFamily="34" charset="-122"/>
                <a:cs typeface="Manrope" pitchFamily="34" charset="-120"/>
              </a:rPr>
              <a:t> </a:t>
            </a:r>
            <a:r>
              <a:rPr lang="en-US" sz="1800" dirty="0" err="1">
                <a:latin typeface="Manrope" pitchFamily="34" charset="0"/>
                <a:ea typeface="Manrope" pitchFamily="34" charset="-122"/>
                <a:cs typeface="Manrope" pitchFamily="34" charset="-120"/>
              </a:rPr>
              <a:t>инструменты</a:t>
            </a:r>
            <a:r>
              <a:rPr lang="en-US" sz="1800" dirty="0">
                <a:latin typeface="Manrope" pitchFamily="34" charset="0"/>
                <a:ea typeface="Manrope" pitchFamily="34" charset="-122"/>
                <a:cs typeface="Manrope" pitchFamily="34" charset="-120"/>
              </a:rPr>
              <a:t> </a:t>
            </a:r>
            <a:r>
              <a:rPr lang="en-US" sz="1800" dirty="0" err="1">
                <a:latin typeface="Manrope" pitchFamily="34" charset="0"/>
                <a:ea typeface="Manrope" pitchFamily="34" charset="-122"/>
                <a:cs typeface="Manrope" pitchFamily="34" charset="-120"/>
              </a:rPr>
              <a:t>для</a:t>
            </a:r>
            <a:r>
              <a:rPr lang="en-US" sz="1800" dirty="0">
                <a:latin typeface="Manrope" pitchFamily="34" charset="0"/>
                <a:ea typeface="Manrope" pitchFamily="34" charset="-122"/>
                <a:cs typeface="Manrope" pitchFamily="34" charset="-120"/>
              </a:rPr>
              <a:t> </a:t>
            </a:r>
            <a:r>
              <a:rPr lang="en-US" sz="1800" dirty="0" err="1">
                <a:latin typeface="Manrope" pitchFamily="34" charset="0"/>
                <a:ea typeface="Manrope" pitchFamily="34" charset="-122"/>
                <a:cs typeface="Manrope" pitchFamily="34" charset="-120"/>
              </a:rPr>
              <a:t>совместной</a:t>
            </a:r>
            <a:r>
              <a:rPr lang="en-US" sz="1800" dirty="0">
                <a:latin typeface="Manrope" pitchFamily="34" charset="0"/>
                <a:ea typeface="Manrope" pitchFamily="34" charset="-122"/>
                <a:cs typeface="Manrope" pitchFamily="34" charset="-120"/>
              </a:rPr>
              <a:t> </a:t>
            </a:r>
            <a:r>
              <a:rPr lang="en-US" sz="1800" dirty="0" err="1">
                <a:latin typeface="Manrope" pitchFamily="34" charset="0"/>
                <a:ea typeface="Manrope" pitchFamily="34" charset="-122"/>
                <a:cs typeface="Manrope" pitchFamily="34" charset="-120"/>
              </a:rPr>
              <a:t>работы</a:t>
            </a:r>
            <a:r>
              <a:rPr lang="en-US" sz="1800" dirty="0">
                <a:latin typeface="Manrope" pitchFamily="34" charset="0"/>
                <a:ea typeface="Manrope" pitchFamily="34" charset="-122"/>
                <a:cs typeface="Manrope" pitchFamily="34" charset="-120"/>
              </a:rPr>
              <a:t> с </a:t>
            </a:r>
            <a:r>
              <a:rPr lang="en-US" sz="1800" dirty="0" err="1">
                <a:latin typeface="Manrope" pitchFamily="34" charset="0"/>
                <a:ea typeface="Manrope" pitchFamily="34" charset="-122"/>
                <a:cs typeface="Manrope" pitchFamily="34" charset="-120"/>
              </a:rPr>
              <a:t>кодом</a:t>
            </a:r>
            <a:r>
              <a:rPr lang="en-US" sz="1800" dirty="0">
                <a:latin typeface="Manrope" pitchFamily="34" charset="0"/>
                <a:ea typeface="Manrope" pitchFamily="34" charset="-122"/>
                <a:cs typeface="Manrope" pitchFamily="34" charset="-120"/>
              </a:rPr>
              <a:t>, </a:t>
            </a:r>
            <a:r>
              <a:rPr lang="en-US" sz="1800" dirty="0" err="1">
                <a:latin typeface="Manrope" pitchFamily="34" charset="0"/>
                <a:ea typeface="Manrope" pitchFamily="34" charset="-122"/>
                <a:cs typeface="Manrope" pitchFamily="34" charset="-120"/>
              </a:rPr>
              <a:t>управления</a:t>
            </a:r>
            <a:r>
              <a:rPr lang="en-US" sz="1800" dirty="0">
                <a:latin typeface="Manrope" pitchFamily="34" charset="0"/>
                <a:ea typeface="Manrope" pitchFamily="34" charset="-122"/>
                <a:cs typeface="Manrope" pitchFamily="34" charset="-120"/>
              </a:rPr>
              <a:t> </a:t>
            </a:r>
            <a:r>
              <a:rPr lang="en-US" sz="1800" dirty="0" err="1">
                <a:latin typeface="Manrope" pitchFamily="34" charset="0"/>
                <a:ea typeface="Manrope" pitchFamily="34" charset="-122"/>
                <a:cs typeface="Manrope" pitchFamily="34" charset="-120"/>
              </a:rPr>
              <a:t>версиями</a:t>
            </a:r>
            <a:r>
              <a:rPr lang="en-US" sz="1800" dirty="0">
                <a:latin typeface="Manrope" pitchFamily="34" charset="0"/>
                <a:ea typeface="Manrope" pitchFamily="34" charset="-122"/>
                <a:cs typeface="Manrope" pitchFamily="34" charset="-120"/>
              </a:rPr>
              <a:t> и </a:t>
            </a:r>
            <a:r>
              <a:rPr lang="en-US" sz="1800" dirty="0" err="1">
                <a:latin typeface="Manrope" pitchFamily="34" charset="0"/>
                <a:ea typeface="Manrope" pitchFamily="34" charset="-122"/>
                <a:cs typeface="Manrope" pitchFamily="34" charset="-120"/>
              </a:rPr>
              <a:t>координации</a:t>
            </a:r>
            <a:r>
              <a:rPr lang="en-US" sz="1800" dirty="0">
                <a:latin typeface="Manrope" pitchFamily="34" charset="0"/>
                <a:ea typeface="Manrope" pitchFamily="34" charset="-122"/>
                <a:cs typeface="Manrope" pitchFamily="34" charset="-120"/>
              </a:rPr>
              <a:t> </a:t>
            </a:r>
            <a:r>
              <a:rPr lang="en-US" sz="1800" dirty="0" err="1">
                <a:latin typeface="Manrope" pitchFamily="34" charset="0"/>
                <a:ea typeface="Manrope" pitchFamily="34" charset="-122"/>
                <a:cs typeface="Manrope" pitchFamily="34" charset="-120"/>
              </a:rPr>
              <a:t>команды</a:t>
            </a:r>
            <a:r>
              <a:rPr lang="en-US" sz="1800" dirty="0">
                <a:latin typeface="Manrope" pitchFamily="34" charset="0"/>
                <a:ea typeface="Manrope" pitchFamily="34" charset="-122"/>
                <a:cs typeface="Manrope" pitchFamily="34" charset="-120"/>
              </a:rPr>
              <a:t>.</a:t>
            </a:r>
            <a:endParaRPr lang="en-US" sz="1800" dirty="0"/>
          </a:p>
        </p:txBody>
      </p:sp>
      <p:pic>
        <p:nvPicPr>
          <p:cNvPr id="1026" name="Picture 2" descr="GitHub откажется от аутентификации по логину и паролю">
            <a:extLst>
              <a:ext uri="{FF2B5EF4-FFF2-40B4-BE49-F238E27FC236}">
                <a16:creationId xmlns:a16="http://schemas.microsoft.com/office/drawing/2014/main" xmlns="" id="{E47EF1A0-8640-4589-90CC-12023A93C6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6639" y="1668145"/>
            <a:ext cx="3810000" cy="2847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itLab SVG and transparent PNG icons | TechIcons">
            <a:extLst>
              <a:ext uri="{FF2B5EF4-FFF2-40B4-BE49-F238E27FC236}">
                <a16:creationId xmlns:a16="http://schemas.microsoft.com/office/drawing/2014/main" xmlns="" id="{D19ED2E9-8D2F-41E5-854F-77F9170FB2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0076" y="5135563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09159BD0-11E7-4B73-B76D-F7C7943A45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24863" y="7741921"/>
            <a:ext cx="1859565" cy="390864"/>
          </a:xfrm>
          <a:prstGeom prst="rect">
            <a:avLst/>
          </a:prstGeom>
        </p:spPr>
      </p:pic>
      <p:pic>
        <p:nvPicPr>
          <p:cNvPr id="3" name="Picture 2" descr="a logo for a company called git is shown">
            <a:extLst>
              <a:ext uri="{FF2B5EF4-FFF2-40B4-BE49-F238E27FC236}">
                <a16:creationId xmlns:a16="http://schemas.microsoft.com/office/drawing/2014/main" xmlns="" id="{ABC4240A-7A9B-4BB2-8BED-A62EF688BC2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2438" y="338295"/>
            <a:ext cx="2438400" cy="111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13537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2109" y="535900"/>
            <a:ext cx="6349960" cy="609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750"/>
              </a:lnSpc>
              <a:buNone/>
            </a:pPr>
            <a:r>
              <a:rPr lang="en-US" sz="3800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Docker и контейнеризация</a:t>
            </a:r>
            <a:endParaRPr lang="en-US" sz="3800" dirty="0"/>
          </a:p>
        </p:txBody>
      </p:sp>
      <p:sp>
        <p:nvSpPr>
          <p:cNvPr id="3" name="Text 1"/>
          <p:cNvSpPr/>
          <p:nvPr/>
        </p:nvSpPr>
        <p:spPr>
          <a:xfrm>
            <a:off x="682109" y="1631990"/>
            <a:ext cx="2923223" cy="3652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300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Что такое Docker?</a:t>
            </a:r>
            <a:endParaRPr lang="en-US" sz="2300" dirty="0"/>
          </a:p>
        </p:txBody>
      </p:sp>
      <p:sp>
        <p:nvSpPr>
          <p:cNvPr id="4" name="Text 2"/>
          <p:cNvSpPr/>
          <p:nvPr/>
        </p:nvSpPr>
        <p:spPr>
          <a:xfrm>
            <a:off x="682109" y="2192060"/>
            <a:ext cx="6395442" cy="9354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Docker — это платформа для разработки, доставки и запуска приложений в контейнерах. Контейнер включает все необходимое для работы приложения: код, библиотеки и зависимости.</a:t>
            </a:r>
            <a:endParaRPr lang="en-US" sz="15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0469" y="1656397"/>
            <a:ext cx="6395442" cy="2228731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82109" y="4323517"/>
            <a:ext cx="6535698" cy="1137999"/>
          </a:xfrm>
          <a:prstGeom prst="roundRect">
            <a:avLst>
              <a:gd name="adj" fmla="val 15413"/>
            </a:avLst>
          </a:prstGeom>
          <a:solidFill>
            <a:srgbClr val="FFFFFF"/>
          </a:solidFill>
          <a:ln w="7620">
            <a:solidFill>
              <a:srgbClr val="FF7047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884515" y="4525923"/>
            <a:ext cx="2436019" cy="3044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90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Контейнеры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884515" y="4947285"/>
            <a:ext cx="6130885" cy="3118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Легковесные, запускаются за секунды, делят ядро ОС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7412593" y="4323517"/>
            <a:ext cx="6535698" cy="1137999"/>
          </a:xfrm>
          <a:prstGeom prst="roundRect">
            <a:avLst>
              <a:gd name="adj" fmla="val 15413"/>
            </a:avLst>
          </a:prstGeom>
          <a:solidFill>
            <a:srgbClr val="FFFFFF"/>
          </a:solidFill>
          <a:ln w="7620">
            <a:solidFill>
              <a:srgbClr val="FF704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614999" y="4525923"/>
            <a:ext cx="2641997" cy="3044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90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Виртуальные машины</a:t>
            </a:r>
            <a:endParaRPr lang="en-US" sz="1900" dirty="0"/>
          </a:p>
        </p:txBody>
      </p:sp>
      <p:sp>
        <p:nvSpPr>
          <p:cNvPr id="11" name="Text 8"/>
          <p:cNvSpPr/>
          <p:nvPr/>
        </p:nvSpPr>
        <p:spPr>
          <a:xfrm>
            <a:off x="7614999" y="4947285"/>
            <a:ext cx="6130885" cy="3118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Тяжеловесные, долгий запуск, каждая со своей ОС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682109" y="5753814"/>
            <a:ext cx="4751189" cy="3652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300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Преимущества контейнеризации</a:t>
            </a:r>
            <a:endParaRPr lang="en-US" sz="2300" dirty="0"/>
          </a:p>
        </p:txBody>
      </p:sp>
      <p:sp>
        <p:nvSpPr>
          <p:cNvPr id="13" name="Text 10"/>
          <p:cNvSpPr/>
          <p:nvPr/>
        </p:nvSpPr>
        <p:spPr>
          <a:xfrm>
            <a:off x="682109" y="6411397"/>
            <a:ext cx="13266182" cy="3118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450"/>
              </a:lnSpc>
              <a:buSzPct val="100000"/>
              <a:buChar char="•"/>
            </a:pPr>
            <a:r>
              <a:rPr lang="en-US" sz="15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Изоляция приложений и их зависимостей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82109" y="6791325"/>
            <a:ext cx="13266182" cy="3118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450"/>
              </a:lnSpc>
              <a:buSzPct val="100000"/>
              <a:buChar char="•"/>
            </a:pPr>
            <a:r>
              <a:rPr lang="en-US" sz="15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Быстрое развертывание на любой платформе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682109" y="7171253"/>
            <a:ext cx="13266182" cy="3118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450"/>
              </a:lnSpc>
              <a:buSzPct val="100000"/>
              <a:buChar char="•"/>
            </a:pPr>
            <a:r>
              <a:rPr lang="en-US" sz="15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Эффективное использование ресурсов сервера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682109" y="7551182"/>
            <a:ext cx="13266182" cy="3118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450"/>
              </a:lnSpc>
              <a:buSzPct val="100000"/>
              <a:buChar char="•"/>
            </a:pPr>
            <a:r>
              <a:rPr lang="en-US" sz="15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Простота масштабирования и обновления</a:t>
            </a:r>
            <a:endParaRPr lang="en-US" sz="1500" dirty="0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35B1230F-4226-408F-9FDA-488E36E200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24863" y="7741921"/>
            <a:ext cx="1859565" cy="390864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46760" y="901343"/>
            <a:ext cx="6862882" cy="6668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250"/>
              </a:lnSpc>
              <a:buNone/>
            </a:pPr>
            <a:r>
              <a:rPr lang="en-US" sz="4200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Kubernetes и оркестрация</a:t>
            </a:r>
            <a:endParaRPr lang="en-US" sz="4200" dirty="0"/>
          </a:p>
        </p:txBody>
      </p:sp>
      <p:sp>
        <p:nvSpPr>
          <p:cNvPr id="4" name="Text 1"/>
          <p:cNvSpPr/>
          <p:nvPr/>
        </p:nvSpPr>
        <p:spPr>
          <a:xfrm>
            <a:off x="746760" y="1888252"/>
            <a:ext cx="213360" cy="2667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55575A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01</a:t>
            </a:r>
            <a:endParaRPr lang="en-US" sz="1650" dirty="0"/>
          </a:p>
        </p:txBody>
      </p:sp>
      <p:sp>
        <p:nvSpPr>
          <p:cNvPr id="5" name="Shape 2"/>
          <p:cNvSpPr/>
          <p:nvPr/>
        </p:nvSpPr>
        <p:spPr>
          <a:xfrm>
            <a:off x="746760" y="2220436"/>
            <a:ext cx="4236720" cy="30480"/>
          </a:xfrm>
          <a:prstGeom prst="rect">
            <a:avLst/>
          </a:prstGeom>
          <a:solidFill>
            <a:srgbClr val="FF7047"/>
          </a:solidFill>
          <a:ln/>
        </p:spPr>
      </p:sp>
      <p:sp>
        <p:nvSpPr>
          <p:cNvPr id="6" name="Text 3"/>
          <p:cNvSpPr/>
          <p:nvPr/>
        </p:nvSpPr>
        <p:spPr>
          <a:xfrm>
            <a:off x="746760" y="2388076"/>
            <a:ext cx="4080034" cy="3333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Автоматизация развертывания</a:t>
            </a:r>
            <a:endParaRPr lang="en-US" sz="2100" dirty="0"/>
          </a:p>
        </p:txBody>
      </p:sp>
      <p:sp>
        <p:nvSpPr>
          <p:cNvPr id="7" name="Text 4"/>
          <p:cNvSpPr/>
          <p:nvPr/>
        </p:nvSpPr>
        <p:spPr>
          <a:xfrm>
            <a:off x="746760" y="2849443"/>
            <a:ext cx="4236720" cy="10240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Kubernetes автоматически разворачивает контейнеры на доступных узлах кластера</a:t>
            </a:r>
            <a:endParaRPr lang="en-US" sz="1650" dirty="0"/>
          </a:p>
        </p:txBody>
      </p:sp>
      <p:sp>
        <p:nvSpPr>
          <p:cNvPr id="8" name="Text 5"/>
          <p:cNvSpPr/>
          <p:nvPr/>
        </p:nvSpPr>
        <p:spPr>
          <a:xfrm>
            <a:off x="5196840" y="1888252"/>
            <a:ext cx="213360" cy="2667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55575A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02</a:t>
            </a:r>
            <a:endParaRPr lang="en-US" sz="1650" dirty="0"/>
          </a:p>
        </p:txBody>
      </p:sp>
      <p:sp>
        <p:nvSpPr>
          <p:cNvPr id="9" name="Shape 6"/>
          <p:cNvSpPr/>
          <p:nvPr/>
        </p:nvSpPr>
        <p:spPr>
          <a:xfrm>
            <a:off x="5196840" y="2220436"/>
            <a:ext cx="4236720" cy="30480"/>
          </a:xfrm>
          <a:prstGeom prst="rect">
            <a:avLst/>
          </a:prstGeom>
          <a:solidFill>
            <a:srgbClr val="FF7047"/>
          </a:solidFill>
          <a:ln/>
        </p:spPr>
      </p:sp>
      <p:sp>
        <p:nvSpPr>
          <p:cNvPr id="10" name="Text 7"/>
          <p:cNvSpPr/>
          <p:nvPr/>
        </p:nvSpPr>
        <p:spPr>
          <a:xfrm>
            <a:off x="5196840" y="2388076"/>
            <a:ext cx="4144208" cy="3333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Масштабирование приложений</a:t>
            </a:r>
            <a:endParaRPr lang="en-US" sz="2100" dirty="0"/>
          </a:p>
        </p:txBody>
      </p:sp>
      <p:sp>
        <p:nvSpPr>
          <p:cNvPr id="11" name="Text 8"/>
          <p:cNvSpPr/>
          <p:nvPr/>
        </p:nvSpPr>
        <p:spPr>
          <a:xfrm>
            <a:off x="5196840" y="2849443"/>
            <a:ext cx="4236720" cy="10240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Система автоматически увеличивает или уменьшает количество контейнеров при изменении нагрузки</a:t>
            </a:r>
            <a:endParaRPr lang="en-US" sz="1650" dirty="0"/>
          </a:p>
        </p:txBody>
      </p:sp>
      <p:sp>
        <p:nvSpPr>
          <p:cNvPr id="12" name="Text 9"/>
          <p:cNvSpPr/>
          <p:nvPr/>
        </p:nvSpPr>
        <p:spPr>
          <a:xfrm>
            <a:off x="9646920" y="1888252"/>
            <a:ext cx="213360" cy="2667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55575A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03</a:t>
            </a:r>
            <a:endParaRPr lang="en-US" sz="1650" dirty="0"/>
          </a:p>
        </p:txBody>
      </p:sp>
      <p:sp>
        <p:nvSpPr>
          <p:cNvPr id="13" name="Shape 10"/>
          <p:cNvSpPr/>
          <p:nvPr/>
        </p:nvSpPr>
        <p:spPr>
          <a:xfrm>
            <a:off x="9646920" y="2220436"/>
            <a:ext cx="4236720" cy="30480"/>
          </a:xfrm>
          <a:prstGeom prst="rect">
            <a:avLst/>
          </a:prstGeom>
          <a:solidFill>
            <a:srgbClr val="FF7047"/>
          </a:solidFill>
          <a:ln/>
        </p:spPr>
      </p:sp>
      <p:sp>
        <p:nvSpPr>
          <p:cNvPr id="14" name="Text 11"/>
          <p:cNvSpPr/>
          <p:nvPr/>
        </p:nvSpPr>
        <p:spPr>
          <a:xfrm>
            <a:off x="9646920" y="2388076"/>
            <a:ext cx="3513892" cy="3333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Управление контейнерами</a:t>
            </a:r>
            <a:endParaRPr lang="en-US" sz="2100" dirty="0"/>
          </a:p>
        </p:txBody>
      </p:sp>
      <p:sp>
        <p:nvSpPr>
          <p:cNvPr id="15" name="Text 12"/>
          <p:cNvSpPr/>
          <p:nvPr/>
        </p:nvSpPr>
        <p:spPr>
          <a:xfrm>
            <a:off x="9646920" y="2849443"/>
            <a:ext cx="4236720" cy="682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Мониторинг здоровья, автоматический перезапуск и балансировка нагрузки</a:t>
            </a:r>
            <a:endParaRPr lang="en-US" sz="1650" dirty="0"/>
          </a:p>
        </p:txBody>
      </p:sp>
      <p:sp>
        <p:nvSpPr>
          <p:cNvPr id="16" name="Text 13"/>
          <p:cNvSpPr/>
          <p:nvPr/>
        </p:nvSpPr>
        <p:spPr>
          <a:xfrm>
            <a:off x="746760" y="4273550"/>
            <a:ext cx="13136880" cy="682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Kubernetes стал стандартом оркестрации для крупных распределенных систем, обеспечивая надежность и отказоустойчивость приложений.</a:t>
            </a:r>
            <a:endParaRPr lang="en-US" sz="1650" dirty="0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C27EFDB5-DD85-4E2F-AAA5-491BC23BC0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24863" y="7741921"/>
            <a:ext cx="1859565" cy="390864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72465" y="528399"/>
            <a:ext cx="6449854" cy="6003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700"/>
              </a:lnSpc>
              <a:buNone/>
            </a:pPr>
            <a:r>
              <a:rPr lang="en-US" sz="3750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Мониторинг и логирование</a:t>
            </a:r>
            <a:endParaRPr lang="en-US" sz="3750" dirty="0"/>
          </a:p>
        </p:txBody>
      </p:sp>
      <p:sp>
        <p:nvSpPr>
          <p:cNvPr id="3" name="Text 1"/>
          <p:cNvSpPr/>
          <p:nvPr/>
        </p:nvSpPr>
        <p:spPr>
          <a:xfrm>
            <a:off x="672465" y="1608892"/>
            <a:ext cx="3775829" cy="3602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50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Зачем нужен мониторинг?</a:t>
            </a:r>
            <a:endParaRPr lang="en-US" sz="2250" dirty="0"/>
          </a:p>
        </p:txBody>
      </p:sp>
      <p:sp>
        <p:nvSpPr>
          <p:cNvPr id="4" name="Text 2"/>
          <p:cNvSpPr/>
          <p:nvPr/>
        </p:nvSpPr>
        <p:spPr>
          <a:xfrm>
            <a:off x="672465" y="2161223"/>
            <a:ext cx="5033010" cy="12296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Мониторинг позволяет отслеживать состояние системы в режиме реального времени, выявлять проблемы до их критического влияния и быстро реагировать на инциденты.</a:t>
            </a:r>
            <a:endParaRPr lang="en-US" sz="15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465" y="3606998"/>
            <a:ext cx="5033010" cy="3148727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205776" y="1623417"/>
            <a:ext cx="432078" cy="499348"/>
          </a:xfrm>
          <a:prstGeom prst="roundRect">
            <a:avLst>
              <a:gd name="adj" fmla="val 12698"/>
            </a:avLst>
          </a:prstGeom>
          <a:solidFill>
            <a:srgbClr val="DFDFE0"/>
          </a:solidFill>
          <a:ln/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1740" y="1772245"/>
            <a:ext cx="240149" cy="19204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181725" y="2353389"/>
            <a:ext cx="2401610" cy="3001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Prometheus</a:t>
            </a:r>
            <a:endParaRPr lang="en-US" sz="1850" dirty="0"/>
          </a:p>
        </p:txBody>
      </p:sp>
      <p:sp>
        <p:nvSpPr>
          <p:cNvPr id="9" name="Text 5"/>
          <p:cNvSpPr/>
          <p:nvPr/>
        </p:nvSpPr>
        <p:spPr>
          <a:xfrm>
            <a:off x="6181725" y="2845594"/>
            <a:ext cx="7783830" cy="307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Система мониторинга с мощным языком запросов для сбора метрик</a:t>
            </a:r>
            <a:endParaRPr lang="en-US" sz="1500" dirty="0"/>
          </a:p>
        </p:txBody>
      </p:sp>
      <p:sp>
        <p:nvSpPr>
          <p:cNvPr id="10" name="Shape 6"/>
          <p:cNvSpPr/>
          <p:nvPr/>
        </p:nvSpPr>
        <p:spPr>
          <a:xfrm>
            <a:off x="6205776" y="3527703"/>
            <a:ext cx="432078" cy="499348"/>
          </a:xfrm>
          <a:prstGeom prst="roundRect">
            <a:avLst>
              <a:gd name="adj" fmla="val 12698"/>
            </a:avLst>
          </a:prstGeom>
          <a:solidFill>
            <a:srgbClr val="DFDFE0"/>
          </a:solidFill>
          <a:ln/>
        </p:spPr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1740" y="3676531"/>
            <a:ext cx="240149" cy="192048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6181725" y="4257675"/>
            <a:ext cx="2401610" cy="3001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Grafana</a:t>
            </a:r>
            <a:endParaRPr lang="en-US" sz="1850" dirty="0"/>
          </a:p>
        </p:txBody>
      </p:sp>
      <p:sp>
        <p:nvSpPr>
          <p:cNvPr id="13" name="Text 8"/>
          <p:cNvSpPr/>
          <p:nvPr/>
        </p:nvSpPr>
        <p:spPr>
          <a:xfrm>
            <a:off x="6181725" y="4749879"/>
            <a:ext cx="7783830" cy="307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Визуализация данных через интерактивные дашборды и графики</a:t>
            </a:r>
            <a:endParaRPr lang="en-US" sz="1500" dirty="0"/>
          </a:p>
        </p:txBody>
      </p:sp>
      <p:sp>
        <p:nvSpPr>
          <p:cNvPr id="14" name="Shape 9"/>
          <p:cNvSpPr/>
          <p:nvPr/>
        </p:nvSpPr>
        <p:spPr>
          <a:xfrm>
            <a:off x="6205776" y="5431988"/>
            <a:ext cx="432078" cy="499348"/>
          </a:xfrm>
          <a:prstGeom prst="roundRect">
            <a:avLst>
              <a:gd name="adj" fmla="val 12698"/>
            </a:avLst>
          </a:prstGeom>
          <a:solidFill>
            <a:srgbClr val="DFDFE0"/>
          </a:solidFill>
          <a:ln/>
        </p:spPr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1740" y="5580817"/>
            <a:ext cx="240149" cy="192048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6181725" y="6161961"/>
            <a:ext cx="2401610" cy="3001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Alerting</a:t>
            </a:r>
            <a:endParaRPr lang="en-US" sz="1850" dirty="0"/>
          </a:p>
        </p:txBody>
      </p:sp>
      <p:sp>
        <p:nvSpPr>
          <p:cNvPr id="17" name="Text 11"/>
          <p:cNvSpPr/>
          <p:nvPr/>
        </p:nvSpPr>
        <p:spPr>
          <a:xfrm>
            <a:off x="6181725" y="6654165"/>
            <a:ext cx="7783830" cy="307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Оповещения о критических событиях и аномалиях в системе</a:t>
            </a:r>
            <a:endParaRPr lang="en-US" sz="1500" dirty="0"/>
          </a:p>
        </p:txBody>
      </p:sp>
      <p:sp>
        <p:nvSpPr>
          <p:cNvPr id="18" name="Text 12"/>
          <p:cNvSpPr/>
          <p:nvPr/>
        </p:nvSpPr>
        <p:spPr>
          <a:xfrm>
            <a:off x="672465" y="7393781"/>
            <a:ext cx="13285470" cy="307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Реакция на ошибки в реальном времени минимизирует простои и обеспечивает стабильность сервисов.</a:t>
            </a:r>
            <a:endParaRPr lang="en-US" sz="1500" dirty="0"/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AE65FE21-412B-43FD-9755-334AF89843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24863" y="7741921"/>
            <a:ext cx="1859565" cy="390864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10565" y="488633"/>
            <a:ext cx="10908387" cy="5550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350"/>
              </a:lnSpc>
              <a:buNone/>
            </a:pPr>
            <a:r>
              <a:rPr lang="en-US" sz="3450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Преимущества DevOps и будущее автоматизации</a:t>
            </a:r>
            <a:endParaRPr lang="en-US" sz="3450" dirty="0"/>
          </a:p>
        </p:txBody>
      </p:sp>
      <p:sp>
        <p:nvSpPr>
          <p:cNvPr id="3" name="Text 1"/>
          <p:cNvSpPr/>
          <p:nvPr/>
        </p:nvSpPr>
        <p:spPr>
          <a:xfrm>
            <a:off x="710565" y="1487805"/>
            <a:ext cx="5933123" cy="3330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Ключевые преимущества внедрения DevOps</a:t>
            </a:r>
            <a:endParaRPr lang="en-US" sz="2050" dirty="0"/>
          </a:p>
        </p:txBody>
      </p:sp>
      <p:sp>
        <p:nvSpPr>
          <p:cNvPr id="4" name="Shape 2"/>
          <p:cNvSpPr/>
          <p:nvPr/>
        </p:nvSpPr>
        <p:spPr>
          <a:xfrm>
            <a:off x="710565" y="2020610"/>
            <a:ext cx="399693" cy="399693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 w="7620">
            <a:solidFill>
              <a:srgbClr val="FF704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287899" y="2081570"/>
            <a:ext cx="2862858" cy="2775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Быстрые и частые релизы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1287899" y="2536746"/>
            <a:ext cx="7174825" cy="5684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Организации с зрелыми DevOps-практиками выпускают обновления в 200 раз чаще конкурентов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710565" y="3460433"/>
            <a:ext cx="399693" cy="399693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 w="7620">
            <a:solidFill>
              <a:srgbClr val="FF7047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287899" y="3521393"/>
            <a:ext cx="2735580" cy="2775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Повышение качества ПО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1287899" y="3976568"/>
            <a:ext cx="7174825" cy="5684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Автоматизированное тестирование и непрерывная интеграция выявляют ошибки на ранних этапах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710565" y="4900255"/>
            <a:ext cx="399693" cy="399693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 w="7620">
            <a:solidFill>
              <a:srgbClr val="FF704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287899" y="4961215"/>
            <a:ext cx="3139083" cy="2775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Снижение количества сбоев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1287899" y="5416391"/>
            <a:ext cx="7174825" cy="5684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Время восстановления после инцидентов сокращается в 24 раза благодаря быстрой диагностике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710565" y="6340078"/>
            <a:ext cx="399693" cy="399693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 w="7620">
            <a:solidFill>
              <a:srgbClr val="FF7047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287899" y="6401038"/>
            <a:ext cx="3404116" cy="2775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Экономия времени и ресурсов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87899" y="6856214"/>
            <a:ext cx="7174825" cy="5684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Автоматизация рутинных задач освобождает специалистов для решения более важных задач</a:t>
            </a:r>
            <a:endParaRPr lang="en-US" sz="1350" dirty="0"/>
          </a:p>
        </p:txBody>
      </p:sp>
      <p:pic>
        <p:nvPicPr>
          <p:cNvPr id="1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7058" y="1509951"/>
            <a:ext cx="3236952" cy="2756416"/>
          </a:xfrm>
          <a:prstGeom prst="rect">
            <a:avLst/>
          </a:prstGeom>
        </p:spPr>
      </p:pic>
      <p:sp>
        <p:nvSpPr>
          <p:cNvPr id="17" name="Shape 14"/>
          <p:cNvSpPr/>
          <p:nvPr/>
        </p:nvSpPr>
        <p:spPr>
          <a:xfrm>
            <a:off x="8903732" y="4466153"/>
            <a:ext cx="5023604" cy="3075027"/>
          </a:xfrm>
          <a:prstGeom prst="roundRect">
            <a:avLst>
              <a:gd name="adj" fmla="val 5199"/>
            </a:avLst>
          </a:prstGeom>
          <a:solidFill>
            <a:srgbClr val="FFC4B3"/>
          </a:solidFill>
          <a:ln/>
        </p:spPr>
      </p:sp>
      <p:pic>
        <p:nvPicPr>
          <p:cNvPr id="1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1373" y="4707255"/>
            <a:ext cx="277535" cy="222052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9536549" y="4688205"/>
            <a:ext cx="2752487" cy="2775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DevOps сегодня и завтра</a:t>
            </a:r>
            <a:endParaRPr lang="en-US" sz="1700" dirty="0"/>
          </a:p>
        </p:txBody>
      </p:sp>
      <p:sp>
        <p:nvSpPr>
          <p:cNvPr id="20" name="Text 16"/>
          <p:cNvSpPr/>
          <p:nvPr/>
        </p:nvSpPr>
        <p:spPr>
          <a:xfrm>
            <a:off x="9536549" y="5143381"/>
            <a:ext cx="4213146" cy="8526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DevOps стал </a:t>
            </a:r>
            <a:r>
              <a:rPr lang="en-US" sz="1350" b="1" dirty="0">
                <a:solidFill>
                  <a:srgbClr val="FF7047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стандартом современной разработки</a:t>
            </a:r>
            <a:r>
              <a:rPr lang="en-US" sz="1350" dirty="0">
                <a:solidFill>
                  <a:srgbClr val="00000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 ПО. Спрос на DevOps-инженеров растет на 25% ежегодно.</a:t>
            </a:r>
            <a:endParaRPr lang="en-US" sz="1350" dirty="0"/>
          </a:p>
        </p:txBody>
      </p:sp>
      <p:sp>
        <p:nvSpPr>
          <p:cNvPr id="21" name="Text 17"/>
          <p:cNvSpPr/>
          <p:nvPr/>
        </p:nvSpPr>
        <p:spPr>
          <a:xfrm>
            <a:off x="9536549" y="6155769"/>
            <a:ext cx="4213146" cy="11368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Будущее DevOps связано с внедрением AI/ML для предиктивной аналитики, еще большей автоматизацией и развитием практик GitOps и Platform Engineering.</a:t>
            </a:r>
            <a:endParaRPr lang="en-US" sz="1350" dirty="0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3947A64A-640F-4253-A3B9-8697C18E2A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24863" y="7741921"/>
            <a:ext cx="1859565" cy="390864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56343" y="-77583"/>
            <a:ext cx="5486400" cy="8231862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10208" y="557927"/>
            <a:ext cx="5832991" cy="6341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950"/>
              </a:lnSpc>
              <a:buNone/>
            </a:pPr>
            <a:r>
              <a:rPr lang="en-US" sz="3950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Выводы и перспективы</a:t>
            </a:r>
            <a:endParaRPr lang="en-US" sz="3950" dirty="0"/>
          </a:p>
        </p:txBody>
      </p:sp>
      <p:sp>
        <p:nvSpPr>
          <p:cNvPr id="6" name="Shape 2"/>
          <p:cNvSpPr/>
          <p:nvPr/>
        </p:nvSpPr>
        <p:spPr>
          <a:xfrm>
            <a:off x="710208" y="1496378"/>
            <a:ext cx="3760351" cy="2644973"/>
          </a:xfrm>
          <a:prstGeom prst="roundRect">
            <a:avLst>
              <a:gd name="adj" fmla="val 6905"/>
            </a:avLst>
          </a:prstGeom>
          <a:solidFill>
            <a:srgbClr val="FFFFFF"/>
          </a:solidFill>
          <a:ln w="7620">
            <a:solidFill>
              <a:srgbClr val="FF7047"/>
            </a:solidFill>
            <a:prstDash val="solid"/>
          </a:ln>
        </p:spPr>
      </p:sp>
      <p:sp>
        <p:nvSpPr>
          <p:cNvPr id="7" name="Shape 3"/>
          <p:cNvSpPr/>
          <p:nvPr/>
        </p:nvSpPr>
        <p:spPr>
          <a:xfrm>
            <a:off x="920710" y="1706880"/>
            <a:ext cx="608767" cy="608767"/>
          </a:xfrm>
          <a:prstGeom prst="roundRect">
            <a:avLst>
              <a:gd name="adj" fmla="val 15019023"/>
            </a:avLst>
          </a:prstGeom>
          <a:solidFill>
            <a:srgbClr val="FF7047"/>
          </a:solidFill>
          <a:ln/>
        </p:spPr>
      </p:sp>
      <p:sp>
        <p:nvSpPr>
          <p:cNvPr id="8" name="Text 4"/>
          <p:cNvSpPr/>
          <p:nvPr/>
        </p:nvSpPr>
        <p:spPr>
          <a:xfrm>
            <a:off x="920710" y="2518529"/>
            <a:ext cx="2546033" cy="316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Стандарт индустрии</a:t>
            </a:r>
            <a:endParaRPr lang="en-US" sz="1950" dirty="0"/>
          </a:p>
        </p:txBody>
      </p:sp>
      <p:sp>
        <p:nvSpPr>
          <p:cNvPr id="9" name="Text 5"/>
          <p:cNvSpPr/>
          <p:nvPr/>
        </p:nvSpPr>
        <p:spPr>
          <a:xfrm>
            <a:off x="920710" y="2957155"/>
            <a:ext cx="3339346" cy="9736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5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DevOps стал стандартом современной разработки в компаниях любого масштаба</a:t>
            </a:r>
            <a:endParaRPr lang="en-US" sz="1550" dirty="0"/>
          </a:p>
        </p:txBody>
      </p:sp>
      <p:sp>
        <p:nvSpPr>
          <p:cNvPr id="10" name="Shape 6"/>
          <p:cNvSpPr/>
          <p:nvPr/>
        </p:nvSpPr>
        <p:spPr>
          <a:xfrm>
            <a:off x="4673441" y="1496378"/>
            <a:ext cx="3760351" cy="2644973"/>
          </a:xfrm>
          <a:prstGeom prst="roundRect">
            <a:avLst>
              <a:gd name="adj" fmla="val 6905"/>
            </a:avLst>
          </a:prstGeom>
          <a:solidFill>
            <a:srgbClr val="FFFFFF"/>
          </a:solidFill>
          <a:ln w="7620">
            <a:solidFill>
              <a:srgbClr val="FF7047"/>
            </a:solidFill>
            <a:prstDash val="solid"/>
          </a:ln>
        </p:spPr>
      </p:sp>
      <p:sp>
        <p:nvSpPr>
          <p:cNvPr id="11" name="Shape 7"/>
          <p:cNvSpPr/>
          <p:nvPr/>
        </p:nvSpPr>
        <p:spPr>
          <a:xfrm>
            <a:off x="4883944" y="1706880"/>
            <a:ext cx="608767" cy="608767"/>
          </a:xfrm>
          <a:prstGeom prst="roundRect">
            <a:avLst>
              <a:gd name="adj" fmla="val 15019023"/>
            </a:avLst>
          </a:prstGeom>
          <a:solidFill>
            <a:srgbClr val="FF7047"/>
          </a:solidFill>
          <a:ln/>
        </p:spPr>
      </p:sp>
      <p:sp>
        <p:nvSpPr>
          <p:cNvPr id="12" name="Text 8"/>
          <p:cNvSpPr/>
          <p:nvPr/>
        </p:nvSpPr>
        <p:spPr>
          <a:xfrm>
            <a:off x="4883944" y="2518529"/>
            <a:ext cx="2536508" cy="316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Востребованность</a:t>
            </a:r>
            <a:endParaRPr lang="en-US" sz="1950" dirty="0"/>
          </a:p>
        </p:txBody>
      </p:sp>
      <p:sp>
        <p:nvSpPr>
          <p:cNvPr id="13" name="Text 9"/>
          <p:cNvSpPr/>
          <p:nvPr/>
        </p:nvSpPr>
        <p:spPr>
          <a:xfrm>
            <a:off x="4883944" y="2957155"/>
            <a:ext cx="3339346" cy="9736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5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Специалисты DevOps — одни из самых востребованных на рынке IT-профессий</a:t>
            </a:r>
            <a:endParaRPr lang="en-US" sz="1550" dirty="0"/>
          </a:p>
        </p:txBody>
      </p:sp>
      <p:sp>
        <p:nvSpPr>
          <p:cNvPr id="14" name="Shape 10"/>
          <p:cNvSpPr/>
          <p:nvPr/>
        </p:nvSpPr>
        <p:spPr>
          <a:xfrm>
            <a:off x="710208" y="4344233"/>
            <a:ext cx="7723584" cy="1995845"/>
          </a:xfrm>
          <a:prstGeom prst="roundRect">
            <a:avLst>
              <a:gd name="adj" fmla="val 9151"/>
            </a:avLst>
          </a:prstGeom>
          <a:solidFill>
            <a:srgbClr val="FFFFFF"/>
          </a:solidFill>
          <a:ln w="7620">
            <a:solidFill>
              <a:srgbClr val="FF7047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920710" y="4554736"/>
            <a:ext cx="608767" cy="608767"/>
          </a:xfrm>
          <a:prstGeom prst="roundRect">
            <a:avLst>
              <a:gd name="adj" fmla="val 15019023"/>
            </a:avLst>
          </a:prstGeom>
          <a:solidFill>
            <a:srgbClr val="FF7047"/>
          </a:solidFill>
          <a:ln/>
        </p:spPr>
      </p:sp>
      <p:sp>
        <p:nvSpPr>
          <p:cNvPr id="16" name="Text 12"/>
          <p:cNvSpPr/>
          <p:nvPr/>
        </p:nvSpPr>
        <p:spPr>
          <a:xfrm>
            <a:off x="920710" y="5366385"/>
            <a:ext cx="3042642" cy="316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Будущее автоматизации</a:t>
            </a:r>
            <a:endParaRPr lang="en-US" sz="1950" dirty="0"/>
          </a:p>
        </p:txBody>
      </p:sp>
      <p:sp>
        <p:nvSpPr>
          <p:cNvPr id="17" name="Text 13"/>
          <p:cNvSpPr/>
          <p:nvPr/>
        </p:nvSpPr>
        <p:spPr>
          <a:xfrm>
            <a:off x="920710" y="5805011"/>
            <a:ext cx="7302579" cy="32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5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Развитие AI/ML и serverless расширяет возможности DevOps-практик</a:t>
            </a:r>
            <a:endParaRPr lang="en-US" sz="1550" dirty="0"/>
          </a:p>
        </p:txBody>
      </p:sp>
      <p:sp>
        <p:nvSpPr>
          <p:cNvPr id="18" name="Text 14"/>
          <p:cNvSpPr/>
          <p:nvPr/>
        </p:nvSpPr>
        <p:spPr>
          <a:xfrm>
            <a:off x="1014532" y="6796564"/>
            <a:ext cx="7419261" cy="6491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5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Начните изучать DevOps сегодня — это инвестиция в востребованную карьеру завтрашнего дня</a:t>
            </a:r>
            <a:endParaRPr lang="en-US" sz="1550" dirty="0"/>
          </a:p>
        </p:txBody>
      </p:sp>
      <p:sp>
        <p:nvSpPr>
          <p:cNvPr id="19" name="Shape 15"/>
          <p:cNvSpPr/>
          <p:nvPr/>
        </p:nvSpPr>
        <p:spPr>
          <a:xfrm>
            <a:off x="710208" y="6568321"/>
            <a:ext cx="22860" cy="1105614"/>
          </a:xfrm>
          <a:prstGeom prst="rect">
            <a:avLst/>
          </a:prstGeom>
          <a:solidFill>
            <a:srgbClr val="FF7047"/>
          </a:solidFill>
          <a:ln/>
        </p:spPr>
      </p:sp>
      <p:pic>
        <p:nvPicPr>
          <p:cNvPr id="2054" name="Picture 6" descr="Девопс – Бесплатные иконки: ui">
            <a:extLst>
              <a:ext uri="{FF2B5EF4-FFF2-40B4-BE49-F238E27FC236}">
                <a16:creationId xmlns:a16="http://schemas.microsoft.com/office/drawing/2014/main" xmlns="" id="{6180BEBB-6A6F-422D-B2B3-39C18E9AC2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9143" y="1598817"/>
            <a:ext cx="48768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DF56D859-BBCA-4ED3-9D57-A259C4D9BF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24863" y="7741921"/>
            <a:ext cx="1859565" cy="390864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393508"/>
            <a:ext cx="4961811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Что такое DevOps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2489835"/>
            <a:ext cx="6279356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DevOps — это методология разработки программного обеспечения, которая объединяет процессы разработки (Development) и эксплуатации (Operations) в единый непрерывный цикл.</a:t>
            </a:r>
            <a:endParaRPr lang="en-US" sz="1550" dirty="0"/>
          </a:p>
        </p:txBody>
      </p:sp>
      <p:sp>
        <p:nvSpPr>
          <p:cNvPr id="4" name="Text 2"/>
          <p:cNvSpPr/>
          <p:nvPr/>
        </p:nvSpPr>
        <p:spPr>
          <a:xfrm>
            <a:off x="793790" y="3938588"/>
            <a:ext cx="6279356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Основная цель DevOps — обеспечить быструю и стабильную доставку высококачественного программного обеспечения через автоматизацию процессов, улучшение коммуникации между командами и внедрение культуры совместной ответственности.</a:t>
            </a:r>
            <a:endParaRPr lang="en-US" sz="1550" dirty="0"/>
          </a:p>
        </p:txBody>
      </p:sp>
      <p:sp>
        <p:nvSpPr>
          <p:cNvPr id="5" name="Text 3"/>
          <p:cNvSpPr/>
          <p:nvPr/>
        </p:nvSpPr>
        <p:spPr>
          <a:xfrm>
            <a:off x="793790" y="5704880"/>
            <a:ext cx="6279356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DevOps не просто набор инструментов — это </a:t>
            </a:r>
            <a:r>
              <a:rPr lang="en-US" sz="1550" b="1" dirty="0">
                <a:solidFill>
                  <a:srgbClr val="FF7047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философия совместной работы</a:t>
            </a:r>
            <a:r>
              <a:rPr lang="en-US" sz="15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, которая трансформирует весь жизненный цикл разработки ПО.</a:t>
            </a:r>
            <a:endParaRPr lang="en-US" sz="155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4874" y="2534483"/>
            <a:ext cx="6275546" cy="322957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CDE2909-25A3-44F0-93FC-5CED74ABB2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24863" y="7741921"/>
            <a:ext cx="1859565" cy="390864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803916"/>
            <a:ext cx="6312932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Почему появился DevOps</a:t>
            </a:r>
            <a:endParaRPr lang="en-US" sz="3900" dirty="0"/>
          </a:p>
        </p:txBody>
      </p:sp>
      <p:sp>
        <p:nvSpPr>
          <p:cNvPr id="3" name="Shape 1"/>
          <p:cNvSpPr/>
          <p:nvPr/>
        </p:nvSpPr>
        <p:spPr>
          <a:xfrm>
            <a:off x="793790" y="2820829"/>
            <a:ext cx="4215289" cy="2746415"/>
          </a:xfrm>
          <a:prstGeom prst="roundRect">
            <a:avLst>
              <a:gd name="adj" fmla="val 6504"/>
            </a:avLst>
          </a:prstGeom>
          <a:solidFill>
            <a:srgbClr val="FFFFFF"/>
          </a:solidFill>
          <a:ln w="7620">
            <a:solidFill>
              <a:srgbClr val="FF704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999768" y="3026807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Долгие релизы</a:t>
            </a:r>
            <a:endParaRPr lang="en-US" sz="1950" dirty="0"/>
          </a:p>
        </p:txBody>
      </p:sp>
      <p:sp>
        <p:nvSpPr>
          <p:cNvPr id="5" name="Text 3"/>
          <p:cNvSpPr/>
          <p:nvPr/>
        </p:nvSpPr>
        <p:spPr>
          <a:xfrm>
            <a:off x="999768" y="3456027"/>
            <a:ext cx="3803333" cy="19052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В классической модели разработки выпуск новой версии продукта мог занимать месяцы. Отделы работали изолированно, что замедляло процесс внедрения изменений и исправления ошибок.</a:t>
            </a:r>
            <a:endParaRPr lang="en-US" sz="1550" dirty="0"/>
          </a:p>
        </p:txBody>
      </p:sp>
      <p:sp>
        <p:nvSpPr>
          <p:cNvPr id="6" name="Shape 4"/>
          <p:cNvSpPr/>
          <p:nvPr/>
        </p:nvSpPr>
        <p:spPr>
          <a:xfrm>
            <a:off x="5207437" y="2820829"/>
            <a:ext cx="4215408" cy="2746415"/>
          </a:xfrm>
          <a:prstGeom prst="roundRect">
            <a:avLst>
              <a:gd name="adj" fmla="val 6504"/>
            </a:avLst>
          </a:prstGeom>
          <a:solidFill>
            <a:srgbClr val="FFFFFF"/>
          </a:solidFill>
          <a:ln w="7620">
            <a:solidFill>
              <a:srgbClr val="FFA64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13415" y="3026807"/>
            <a:ext cx="3685937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Конфликты между командами</a:t>
            </a:r>
            <a:endParaRPr lang="en-US" sz="1950" dirty="0"/>
          </a:p>
        </p:txBody>
      </p:sp>
      <p:sp>
        <p:nvSpPr>
          <p:cNvPr id="8" name="Text 6"/>
          <p:cNvSpPr/>
          <p:nvPr/>
        </p:nvSpPr>
        <p:spPr>
          <a:xfrm>
            <a:off x="5413415" y="3456027"/>
            <a:ext cx="3803452" cy="19052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Разработчики стремились быстро выпускать новые функции, а операционные команды приоритизировали стабильность системы. Это создавало напряжение и задержки в процессе доставки ПО.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9621203" y="2820829"/>
            <a:ext cx="4215289" cy="2746415"/>
          </a:xfrm>
          <a:prstGeom prst="roundRect">
            <a:avLst>
              <a:gd name="adj" fmla="val 6504"/>
            </a:avLst>
          </a:prstGeom>
          <a:solidFill>
            <a:srgbClr val="FFFFFF"/>
          </a:solidFill>
          <a:ln w="7620">
            <a:solidFill>
              <a:srgbClr val="FFCE4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827181" y="3026807"/>
            <a:ext cx="3293507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Отсутствие автоматизации</a:t>
            </a:r>
            <a:endParaRPr lang="en-US" sz="1950" dirty="0"/>
          </a:p>
        </p:txBody>
      </p:sp>
      <p:sp>
        <p:nvSpPr>
          <p:cNvPr id="11" name="Text 9"/>
          <p:cNvSpPr/>
          <p:nvPr/>
        </p:nvSpPr>
        <p:spPr>
          <a:xfrm>
            <a:off x="9827181" y="3456027"/>
            <a:ext cx="3803333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Ручное тестирование, развертывание и мониторинг требовали значительных ресурсов и времени. Человеческий фактор приводил к ошибкам и несогласованности процессов.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793790" y="5790486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DevOps возник как ответ на эти вызовы, предлагая культуру сотрудничества и автоматизации, которая позволяет командам работать эффективнее и доставлять ценность пользователям быстрее.</a:t>
            </a:r>
            <a:endParaRPr lang="en-US" sz="1550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C088A877-DE8B-40F2-ACB1-54DD87FA7D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24863" y="7741921"/>
            <a:ext cx="1859565" cy="39086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E9AF193C-A6A8-489E-94A6-8CA3AF279D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6383" y="302377"/>
            <a:ext cx="2291121" cy="2291121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420303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2940" y="241935"/>
            <a:ext cx="3784521" cy="1936433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74502" y="2952750"/>
            <a:ext cx="7951113" cy="6050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750"/>
              </a:lnSpc>
              <a:buNone/>
            </a:pPr>
            <a:r>
              <a:rPr lang="en-US" sz="3800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Традиционная модель vs DevOps</a:t>
            </a:r>
            <a:endParaRPr lang="en-US" sz="3800" dirty="0"/>
          </a:p>
        </p:txBody>
      </p:sp>
      <p:sp>
        <p:nvSpPr>
          <p:cNvPr id="5" name="Text 1"/>
          <p:cNvSpPr/>
          <p:nvPr/>
        </p:nvSpPr>
        <p:spPr>
          <a:xfrm>
            <a:off x="774502" y="4041815"/>
            <a:ext cx="465129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250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Классический подход (Waterfall)</a:t>
            </a:r>
            <a:endParaRPr lang="en-US" sz="2250" dirty="0"/>
          </a:p>
        </p:txBody>
      </p:sp>
      <p:sp>
        <p:nvSpPr>
          <p:cNvPr id="6" name="Text 2"/>
          <p:cNvSpPr/>
          <p:nvPr/>
        </p:nvSpPr>
        <p:spPr>
          <a:xfrm>
            <a:off x="774502" y="4598313"/>
            <a:ext cx="6304478" cy="3096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400"/>
              </a:lnSpc>
              <a:buSzPct val="100000"/>
              <a:buChar char="•"/>
            </a:pPr>
            <a:r>
              <a:rPr lang="en-US" sz="15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Последовательные этапы разработки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774502" y="4975741"/>
            <a:ext cx="6304478" cy="3096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400"/>
              </a:lnSpc>
              <a:buSzPct val="100000"/>
              <a:buChar char="•"/>
            </a:pPr>
            <a:r>
              <a:rPr lang="en-US" sz="15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Длительные циклы релизов (месяцы)</a:t>
            </a:r>
            <a:endParaRPr lang="en-US" sz="1500" dirty="0"/>
          </a:p>
        </p:txBody>
      </p:sp>
      <p:sp>
        <p:nvSpPr>
          <p:cNvPr id="8" name="Text 4"/>
          <p:cNvSpPr/>
          <p:nvPr/>
        </p:nvSpPr>
        <p:spPr>
          <a:xfrm>
            <a:off x="774502" y="5353169"/>
            <a:ext cx="6304478" cy="3096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400"/>
              </a:lnSpc>
              <a:buSzPct val="100000"/>
              <a:buChar char="•"/>
            </a:pPr>
            <a:r>
              <a:rPr lang="en-US" sz="15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Изолированные команды разработки и эксплуатации</a:t>
            </a:r>
            <a:endParaRPr lang="en-US" sz="1500" dirty="0"/>
          </a:p>
        </p:txBody>
      </p:sp>
      <p:sp>
        <p:nvSpPr>
          <p:cNvPr id="9" name="Text 5"/>
          <p:cNvSpPr/>
          <p:nvPr/>
        </p:nvSpPr>
        <p:spPr>
          <a:xfrm>
            <a:off x="774502" y="5730597"/>
            <a:ext cx="6304478" cy="3096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400"/>
              </a:lnSpc>
              <a:buSzPct val="100000"/>
              <a:buChar char="•"/>
            </a:pPr>
            <a:r>
              <a:rPr lang="en-US" sz="15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Ручное тестирование и развертывание</a:t>
            </a:r>
            <a:endParaRPr lang="en-US" sz="1500" dirty="0"/>
          </a:p>
        </p:txBody>
      </p:sp>
      <p:sp>
        <p:nvSpPr>
          <p:cNvPr id="10" name="Text 6"/>
          <p:cNvSpPr/>
          <p:nvPr/>
        </p:nvSpPr>
        <p:spPr>
          <a:xfrm>
            <a:off x="774502" y="6108025"/>
            <a:ext cx="6304478" cy="3096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400"/>
              </a:lnSpc>
              <a:buSzPct val="100000"/>
              <a:buChar char="•"/>
            </a:pPr>
            <a:r>
              <a:rPr lang="en-US" sz="15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Медленная реакция на изменения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774502" y="6485453"/>
            <a:ext cx="6304478" cy="3096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400"/>
              </a:lnSpc>
              <a:buSzPct val="100000"/>
              <a:buChar char="•"/>
            </a:pPr>
            <a:r>
              <a:rPr lang="en-US" sz="15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Ответственность разделена по департаментам</a:t>
            </a:r>
            <a:endParaRPr lang="en-US" sz="1500" dirty="0"/>
          </a:p>
        </p:txBody>
      </p:sp>
      <p:sp>
        <p:nvSpPr>
          <p:cNvPr id="12" name="Text 8"/>
          <p:cNvSpPr/>
          <p:nvPr/>
        </p:nvSpPr>
        <p:spPr>
          <a:xfrm>
            <a:off x="7559040" y="4041815"/>
            <a:ext cx="290441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250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DevOps-подход</a:t>
            </a:r>
            <a:endParaRPr lang="en-US" sz="2250" dirty="0"/>
          </a:p>
        </p:txBody>
      </p:sp>
      <p:sp>
        <p:nvSpPr>
          <p:cNvPr id="13" name="Text 9"/>
          <p:cNvSpPr/>
          <p:nvPr/>
        </p:nvSpPr>
        <p:spPr>
          <a:xfrm>
            <a:off x="7559040" y="4598313"/>
            <a:ext cx="6304478" cy="3096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400"/>
              </a:lnSpc>
              <a:buSzPct val="100000"/>
              <a:buChar char="•"/>
            </a:pPr>
            <a:r>
              <a:rPr lang="en-US" sz="15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Непрерывная итеративная разработка</a:t>
            </a:r>
            <a:endParaRPr lang="en-US" sz="1500" dirty="0"/>
          </a:p>
        </p:txBody>
      </p:sp>
      <p:sp>
        <p:nvSpPr>
          <p:cNvPr id="14" name="Text 10"/>
          <p:cNvSpPr/>
          <p:nvPr/>
        </p:nvSpPr>
        <p:spPr>
          <a:xfrm>
            <a:off x="7559040" y="4975741"/>
            <a:ext cx="6304478" cy="3096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400"/>
              </a:lnSpc>
              <a:buSzPct val="100000"/>
              <a:buChar char="•"/>
            </a:pPr>
            <a:r>
              <a:rPr lang="en-US" sz="15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Частые релизы (дни или недели)</a:t>
            </a:r>
            <a:endParaRPr lang="en-US" sz="1500" dirty="0"/>
          </a:p>
        </p:txBody>
      </p:sp>
      <p:sp>
        <p:nvSpPr>
          <p:cNvPr id="15" name="Text 11"/>
          <p:cNvSpPr/>
          <p:nvPr/>
        </p:nvSpPr>
        <p:spPr>
          <a:xfrm>
            <a:off x="7559040" y="5353169"/>
            <a:ext cx="6304478" cy="3096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400"/>
              </a:lnSpc>
              <a:buSzPct val="100000"/>
              <a:buChar char="•"/>
            </a:pPr>
            <a:r>
              <a:rPr lang="en-US" sz="15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Кросс-функциональные команды</a:t>
            </a:r>
            <a:endParaRPr lang="en-US" sz="1500" dirty="0"/>
          </a:p>
        </p:txBody>
      </p:sp>
      <p:sp>
        <p:nvSpPr>
          <p:cNvPr id="16" name="Text 12"/>
          <p:cNvSpPr/>
          <p:nvPr/>
        </p:nvSpPr>
        <p:spPr>
          <a:xfrm>
            <a:off x="7559040" y="5730597"/>
            <a:ext cx="6304478" cy="3096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400"/>
              </a:lnSpc>
              <a:buSzPct val="100000"/>
              <a:buChar char="•"/>
            </a:pPr>
            <a:r>
              <a:rPr lang="en-US" sz="15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Автоматизация процессов CI/CD</a:t>
            </a:r>
            <a:endParaRPr lang="en-US" sz="1500" dirty="0"/>
          </a:p>
        </p:txBody>
      </p:sp>
      <p:sp>
        <p:nvSpPr>
          <p:cNvPr id="17" name="Text 13"/>
          <p:cNvSpPr/>
          <p:nvPr/>
        </p:nvSpPr>
        <p:spPr>
          <a:xfrm>
            <a:off x="7559040" y="6108025"/>
            <a:ext cx="6304478" cy="3096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400"/>
              </a:lnSpc>
              <a:buSzPct val="100000"/>
              <a:buChar char="•"/>
            </a:pPr>
            <a:r>
              <a:rPr lang="en-US" sz="15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Быстрая адаптация к требованиям</a:t>
            </a:r>
            <a:endParaRPr lang="en-US" sz="1500" dirty="0"/>
          </a:p>
        </p:txBody>
      </p:sp>
      <p:sp>
        <p:nvSpPr>
          <p:cNvPr id="18" name="Text 14"/>
          <p:cNvSpPr/>
          <p:nvPr/>
        </p:nvSpPr>
        <p:spPr>
          <a:xfrm>
            <a:off x="7559040" y="6485453"/>
            <a:ext cx="6304478" cy="3096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400"/>
              </a:lnSpc>
              <a:buSzPct val="100000"/>
              <a:buChar char="•"/>
            </a:pPr>
            <a:r>
              <a:rPr lang="en-US" sz="15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Общая ответственность за продукт</a:t>
            </a:r>
            <a:endParaRPr lang="en-US" sz="1500" dirty="0"/>
          </a:p>
        </p:txBody>
      </p:sp>
      <p:sp>
        <p:nvSpPr>
          <p:cNvPr id="19" name="Text 15"/>
          <p:cNvSpPr/>
          <p:nvPr/>
        </p:nvSpPr>
        <p:spPr>
          <a:xfrm>
            <a:off x="774502" y="7080647"/>
            <a:ext cx="13081397" cy="6193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DevOps-подход обеспечивает </a:t>
            </a:r>
            <a:r>
              <a:rPr lang="en-US" sz="1500" b="1" dirty="0">
                <a:solidFill>
                  <a:srgbClr val="FF7047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в 10 раз более частые развертывания</a:t>
            </a:r>
            <a:r>
              <a:rPr lang="en-US" sz="15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 и значительно снижает время восстановления после сбоев по сравнению с традиционными методологиями.</a:t>
            </a:r>
            <a:endParaRPr lang="en-US" sz="1500" dirty="0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BB949C10-092D-4419-9775-D5B0714F53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24863" y="7741921"/>
            <a:ext cx="1859565" cy="390864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053465"/>
            <a:ext cx="7046952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Основные принципы DevOps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2254091" y="2446258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00"/>
              </a:lnSpc>
              <a:buNone/>
            </a:pPr>
            <a:r>
              <a:rPr lang="en-US" sz="195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Автоматизация</a:t>
            </a:r>
            <a:endParaRPr lang="en-US" sz="1950" dirty="0"/>
          </a:p>
        </p:txBody>
      </p:sp>
      <p:sp>
        <p:nvSpPr>
          <p:cNvPr id="4" name="Text 2"/>
          <p:cNvSpPr/>
          <p:nvPr/>
        </p:nvSpPr>
        <p:spPr>
          <a:xfrm>
            <a:off x="793790" y="2875478"/>
            <a:ext cx="3941207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500"/>
              </a:lnSpc>
              <a:buNone/>
            </a:pPr>
            <a:r>
              <a:rPr lang="en-US" sz="15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Автоматизация повторяющихся задач: сборки, тестирования, развертывания и мониторинга</a:t>
            </a:r>
            <a:endParaRPr lang="en-US" sz="15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070378"/>
            <a:ext cx="4564975" cy="4564975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247864" y="2897088"/>
            <a:ext cx="296942" cy="29694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895284" y="2446258"/>
            <a:ext cx="3124438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Непрерывная интеграция</a:t>
            </a:r>
            <a:endParaRPr lang="en-US" sz="1950" dirty="0"/>
          </a:p>
        </p:txBody>
      </p:sp>
      <p:sp>
        <p:nvSpPr>
          <p:cNvPr id="8" name="Text 4"/>
          <p:cNvSpPr/>
          <p:nvPr/>
        </p:nvSpPr>
        <p:spPr>
          <a:xfrm>
            <a:off x="9895284" y="2875478"/>
            <a:ext cx="3941326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Регулярное объединение изменений кода с автоматической проверкой качества</a:t>
            </a:r>
            <a:endParaRPr lang="en-US" sz="15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2653" y="2070378"/>
            <a:ext cx="4564975" cy="4564975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8473738" y="3285589"/>
            <a:ext cx="296942" cy="296942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895284" y="4877514"/>
            <a:ext cx="2845594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Непрерывная доставка</a:t>
            </a:r>
            <a:endParaRPr lang="en-US" sz="1950" dirty="0"/>
          </a:p>
        </p:txBody>
      </p:sp>
      <p:sp>
        <p:nvSpPr>
          <p:cNvPr id="12" name="Text 6"/>
          <p:cNvSpPr/>
          <p:nvPr/>
        </p:nvSpPr>
        <p:spPr>
          <a:xfrm>
            <a:off x="9895284" y="5306735"/>
            <a:ext cx="3941326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Готовность к развертыванию в любой момент времени через автоматизированные пайплайны</a:t>
            </a:r>
            <a:endParaRPr lang="en-US" sz="15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32653" y="2070378"/>
            <a:ext cx="4564975" cy="4564975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8085237" y="5511463"/>
            <a:ext cx="296942" cy="296942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1089184" y="5036344"/>
            <a:ext cx="3645813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00"/>
              </a:lnSpc>
              <a:buNone/>
            </a:pPr>
            <a:r>
              <a:rPr lang="en-US" sz="195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Мониторинг и обратная связь</a:t>
            </a:r>
            <a:endParaRPr lang="en-US" sz="1950" dirty="0"/>
          </a:p>
        </p:txBody>
      </p:sp>
      <p:sp>
        <p:nvSpPr>
          <p:cNvPr id="16" name="Text 8"/>
          <p:cNvSpPr/>
          <p:nvPr/>
        </p:nvSpPr>
        <p:spPr>
          <a:xfrm>
            <a:off x="793790" y="5465564"/>
            <a:ext cx="3941207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500"/>
              </a:lnSpc>
              <a:buNone/>
            </a:pPr>
            <a:r>
              <a:rPr lang="en-US" sz="15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Постоянное отслеживание метрик и быстрое реагирование на проблемы</a:t>
            </a:r>
            <a:endParaRPr lang="en-US" sz="1550" dirty="0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32653" y="2070378"/>
            <a:ext cx="4564975" cy="4564975"/>
          </a:xfrm>
          <a:prstGeom prst="rect">
            <a:avLst/>
          </a:prstGeom>
        </p:spPr>
      </p:pic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5859363" y="5122962"/>
            <a:ext cx="296942" cy="296942"/>
          </a:xfrm>
          <a:prstGeom prst="rect">
            <a:avLst/>
          </a:prstGeom>
        </p:spPr>
      </p:pic>
      <p:sp>
        <p:nvSpPr>
          <p:cNvPr id="19" name="Text 9"/>
          <p:cNvSpPr/>
          <p:nvPr/>
        </p:nvSpPr>
        <p:spPr>
          <a:xfrm>
            <a:off x="793790" y="6858595"/>
            <a:ext cx="130428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Эти четыре принципа образуют замкнутый цикл непрерывного совершенствования, который является фундаментом DevOps-культуры.</a:t>
            </a:r>
            <a:endParaRPr lang="en-US" sz="1550" dirty="0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76B9E818-FFB9-4E70-BD64-00E04371FE9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724863" y="7741921"/>
            <a:ext cx="1859565" cy="390864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3031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03302" y="483513"/>
            <a:ext cx="4396026" cy="5494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300"/>
              </a:lnSpc>
              <a:buNone/>
            </a:pPr>
            <a:r>
              <a:rPr lang="en-US" sz="3450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Культура DevOps</a:t>
            </a:r>
            <a:endParaRPr lang="en-US" sz="3450" dirty="0"/>
          </a:p>
        </p:txBody>
      </p:sp>
      <p:sp>
        <p:nvSpPr>
          <p:cNvPr id="4" name="Shape 1"/>
          <p:cNvSpPr/>
          <p:nvPr/>
        </p:nvSpPr>
        <p:spPr>
          <a:xfrm>
            <a:off x="703302" y="1296710"/>
            <a:ext cx="7737396" cy="1621393"/>
          </a:xfrm>
          <a:prstGeom prst="roundRect">
            <a:avLst>
              <a:gd name="adj" fmla="val 6768"/>
            </a:avLst>
          </a:prstGeom>
          <a:solidFill>
            <a:srgbClr val="FFFFFF"/>
          </a:solidFill>
          <a:ln w="22860">
            <a:solidFill>
              <a:srgbClr val="FF7047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680442" y="1296710"/>
            <a:ext cx="91440" cy="1621393"/>
          </a:xfrm>
          <a:prstGeom prst="roundRect">
            <a:avLst>
              <a:gd name="adj" fmla="val 173072"/>
            </a:avLst>
          </a:prstGeom>
          <a:solidFill>
            <a:srgbClr val="FF7047"/>
          </a:solidFill>
          <a:ln/>
        </p:spPr>
      </p:sp>
      <p:sp>
        <p:nvSpPr>
          <p:cNvPr id="6" name="Text 3"/>
          <p:cNvSpPr/>
          <p:nvPr/>
        </p:nvSpPr>
        <p:spPr>
          <a:xfrm>
            <a:off x="970478" y="1495306"/>
            <a:ext cx="3630930" cy="2746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Общая ответственность команды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970478" y="1875473"/>
            <a:ext cx="7271623" cy="8440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В DevOps нет разделения на "мы написали код" и "вы его эксплуатируйте". Команда несет совместную ответственность за продукт на всех этапах — от разработки до production.</a:t>
            </a:r>
            <a:endParaRPr lang="en-US" sz="1350" dirty="0"/>
          </a:p>
        </p:txBody>
      </p:sp>
      <p:sp>
        <p:nvSpPr>
          <p:cNvPr id="8" name="Shape 5"/>
          <p:cNvSpPr/>
          <p:nvPr/>
        </p:nvSpPr>
        <p:spPr>
          <a:xfrm>
            <a:off x="703302" y="3093839"/>
            <a:ext cx="7737396" cy="1621393"/>
          </a:xfrm>
          <a:prstGeom prst="roundRect">
            <a:avLst>
              <a:gd name="adj" fmla="val 6768"/>
            </a:avLst>
          </a:prstGeom>
          <a:solidFill>
            <a:srgbClr val="FFFFFF"/>
          </a:solidFill>
          <a:ln w="22860">
            <a:solidFill>
              <a:srgbClr val="FF7047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80442" y="3093839"/>
            <a:ext cx="91440" cy="1621393"/>
          </a:xfrm>
          <a:prstGeom prst="roundRect">
            <a:avLst>
              <a:gd name="adj" fmla="val 173072"/>
            </a:avLst>
          </a:prstGeom>
          <a:solidFill>
            <a:srgbClr val="FF7047"/>
          </a:solidFill>
          <a:ln/>
        </p:spPr>
      </p:sp>
      <p:sp>
        <p:nvSpPr>
          <p:cNvPr id="10" name="Text 7"/>
          <p:cNvSpPr/>
          <p:nvPr/>
        </p:nvSpPr>
        <p:spPr>
          <a:xfrm>
            <a:off x="970478" y="3292435"/>
            <a:ext cx="2782372" cy="2746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Культура сотрудничества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970478" y="3672602"/>
            <a:ext cx="7271623" cy="8440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Разработчики, тестировщики и операционные специалисты работают вместе, обмениваются знаниями и помогают друг другу. Это устраняет барьеры между отделами и ускоряет принятие решений.</a:t>
            </a:r>
            <a:endParaRPr lang="en-US" sz="1350" dirty="0"/>
          </a:p>
        </p:txBody>
      </p:sp>
      <p:sp>
        <p:nvSpPr>
          <p:cNvPr id="12" name="Shape 9"/>
          <p:cNvSpPr/>
          <p:nvPr/>
        </p:nvSpPr>
        <p:spPr>
          <a:xfrm>
            <a:off x="703302" y="4890968"/>
            <a:ext cx="7737396" cy="1340048"/>
          </a:xfrm>
          <a:prstGeom prst="roundRect">
            <a:avLst>
              <a:gd name="adj" fmla="val 8188"/>
            </a:avLst>
          </a:prstGeom>
          <a:solidFill>
            <a:srgbClr val="FFFFFF"/>
          </a:solidFill>
          <a:ln w="22860">
            <a:solidFill>
              <a:srgbClr val="FF7047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0442" y="4890968"/>
            <a:ext cx="91440" cy="1340048"/>
          </a:xfrm>
          <a:prstGeom prst="roundRect">
            <a:avLst>
              <a:gd name="adj" fmla="val 173072"/>
            </a:avLst>
          </a:prstGeom>
          <a:solidFill>
            <a:srgbClr val="FF7047"/>
          </a:solidFill>
          <a:ln/>
        </p:spPr>
      </p:sp>
      <p:sp>
        <p:nvSpPr>
          <p:cNvPr id="14" name="Text 11"/>
          <p:cNvSpPr/>
          <p:nvPr/>
        </p:nvSpPr>
        <p:spPr>
          <a:xfrm>
            <a:off x="970478" y="5089565"/>
            <a:ext cx="2759869" cy="2746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Прозрачность процессов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970478" y="5469731"/>
            <a:ext cx="7271623" cy="5626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Все члены команды имеют доступ к метрикам, логам и статусу проектов. Открытая коммуникация позволяет быстро выявлять проблемы и находить решения.</a:t>
            </a:r>
            <a:endParaRPr lang="en-US" sz="1350" dirty="0"/>
          </a:p>
        </p:txBody>
      </p:sp>
      <p:sp>
        <p:nvSpPr>
          <p:cNvPr id="16" name="Shape 13"/>
          <p:cNvSpPr/>
          <p:nvPr/>
        </p:nvSpPr>
        <p:spPr>
          <a:xfrm>
            <a:off x="703302" y="6406753"/>
            <a:ext cx="7737396" cy="1340048"/>
          </a:xfrm>
          <a:prstGeom prst="roundRect">
            <a:avLst>
              <a:gd name="adj" fmla="val 8188"/>
            </a:avLst>
          </a:prstGeom>
          <a:solidFill>
            <a:srgbClr val="FFFFFF"/>
          </a:solidFill>
          <a:ln w="22860">
            <a:solidFill>
              <a:srgbClr val="FF7047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80442" y="6406753"/>
            <a:ext cx="91440" cy="1340048"/>
          </a:xfrm>
          <a:prstGeom prst="roundRect">
            <a:avLst>
              <a:gd name="adj" fmla="val 173072"/>
            </a:avLst>
          </a:prstGeom>
          <a:solidFill>
            <a:srgbClr val="FF7047"/>
          </a:solidFill>
          <a:ln/>
        </p:spPr>
      </p:sp>
      <p:sp>
        <p:nvSpPr>
          <p:cNvPr id="18" name="Text 15"/>
          <p:cNvSpPr/>
          <p:nvPr/>
        </p:nvSpPr>
        <p:spPr>
          <a:xfrm>
            <a:off x="970478" y="6605349"/>
            <a:ext cx="3286482" cy="2746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Быстрое исправление ошибок</a:t>
            </a:r>
            <a:endParaRPr lang="en-US" sz="1700" dirty="0"/>
          </a:p>
        </p:txBody>
      </p:sp>
      <p:sp>
        <p:nvSpPr>
          <p:cNvPr id="19" name="Text 16"/>
          <p:cNvSpPr/>
          <p:nvPr/>
        </p:nvSpPr>
        <p:spPr>
          <a:xfrm>
            <a:off x="970478" y="6985516"/>
            <a:ext cx="7271623" cy="5626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DevOps-культура поощряет эксперименты и признает, что ошибки неизбежны. Важно не избегать ошибок, а научиться быстро их обнаруживать и исправлять.</a:t>
            </a:r>
            <a:endParaRPr lang="en-US" sz="1350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14018"/>
            <a:ext cx="5900380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CI/CD — основа DevOps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1830110"/>
            <a:ext cx="3794522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FF704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Continuous Integration (CI)</a:t>
            </a:r>
            <a:endParaRPr lang="en-US" sz="2300" dirty="0"/>
          </a:p>
        </p:txBody>
      </p:sp>
      <p:sp>
        <p:nvSpPr>
          <p:cNvPr id="4" name="Text 2"/>
          <p:cNvSpPr/>
          <p:nvPr/>
        </p:nvSpPr>
        <p:spPr>
          <a:xfrm>
            <a:off x="793790" y="2400538"/>
            <a:ext cx="5602962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Непрерывная интеграция</a:t>
            </a:r>
            <a:r>
              <a:rPr lang="en-US" sz="15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 — это практика, при которой разработчики регулярно объединяют свои изменения в общую ветку кода. Каждое изменение автоматически проверяется через сборку и тестирование.</a:t>
            </a:r>
            <a:endParaRPr lang="en-US" sz="1550" dirty="0"/>
          </a:p>
        </p:txBody>
      </p:sp>
      <p:sp>
        <p:nvSpPr>
          <p:cNvPr id="5" name="Text 3"/>
          <p:cNvSpPr/>
          <p:nvPr/>
        </p:nvSpPr>
        <p:spPr>
          <a:xfrm>
            <a:off x="793790" y="3849291"/>
            <a:ext cx="5602962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CI помогает обнаруживать и устранять ошибки на ранних стадиях, когда их исправление обходится дешевле.</a:t>
            </a:r>
            <a:endParaRPr lang="en-US" sz="1550" dirty="0"/>
          </a:p>
        </p:txBody>
      </p:sp>
      <p:sp>
        <p:nvSpPr>
          <p:cNvPr id="6" name="Text 4"/>
          <p:cNvSpPr/>
          <p:nvPr/>
        </p:nvSpPr>
        <p:spPr>
          <a:xfrm>
            <a:off x="793790" y="4682728"/>
            <a:ext cx="5351502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FFA64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Continuous Delivery/Deployment (CD)</a:t>
            </a:r>
            <a:endParaRPr lang="en-US" sz="2300" dirty="0"/>
          </a:p>
        </p:txBody>
      </p:sp>
      <p:sp>
        <p:nvSpPr>
          <p:cNvPr id="7" name="Text 5"/>
          <p:cNvSpPr/>
          <p:nvPr/>
        </p:nvSpPr>
        <p:spPr>
          <a:xfrm>
            <a:off x="793790" y="5253157"/>
            <a:ext cx="5602962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Непрерывная доставка</a:t>
            </a:r>
            <a:r>
              <a:rPr lang="en-US" sz="15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 расширяет CI, автоматизируя развертывание приложения в тестовые и production-среды.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793790" y="6384369"/>
            <a:ext cx="5602962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Continuous Delivery требует ручного подтверждения для production, а Continuous Deployment полностью автоматизирует этот процесс.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6888480" y="1854994"/>
            <a:ext cx="6955631" cy="2777966"/>
          </a:xfrm>
          <a:prstGeom prst="roundRect">
            <a:avLst>
              <a:gd name="adj" fmla="val 6430"/>
            </a:avLst>
          </a:prstGeom>
          <a:solidFill>
            <a:srgbClr val="FFC4B3"/>
          </a:solidFill>
          <a:ln/>
        </p:spPr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6838" y="2157889"/>
            <a:ext cx="248007" cy="198358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7533203" y="2102882"/>
            <a:ext cx="6112550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00000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Зачем нужен CI/CD?</a:t>
            </a:r>
            <a:endParaRPr lang="en-US" sz="1550" dirty="0"/>
          </a:p>
        </p:txBody>
      </p:sp>
      <p:sp>
        <p:nvSpPr>
          <p:cNvPr id="12" name="Text 9"/>
          <p:cNvSpPr/>
          <p:nvPr/>
        </p:nvSpPr>
        <p:spPr>
          <a:xfrm>
            <a:off x="7533203" y="2599015"/>
            <a:ext cx="6112550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00000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Сокращение времени выхода на рынок</a:t>
            </a:r>
            <a:endParaRPr lang="en-US" sz="1550" dirty="0"/>
          </a:p>
        </p:txBody>
      </p:sp>
      <p:sp>
        <p:nvSpPr>
          <p:cNvPr id="13" name="Text 10"/>
          <p:cNvSpPr/>
          <p:nvPr/>
        </p:nvSpPr>
        <p:spPr>
          <a:xfrm>
            <a:off x="7533203" y="2985968"/>
            <a:ext cx="6112550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00000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Повышение качества кода</a:t>
            </a:r>
            <a:endParaRPr lang="en-US" sz="1550" dirty="0"/>
          </a:p>
        </p:txBody>
      </p:sp>
      <p:sp>
        <p:nvSpPr>
          <p:cNvPr id="14" name="Text 11"/>
          <p:cNvSpPr/>
          <p:nvPr/>
        </p:nvSpPr>
        <p:spPr>
          <a:xfrm>
            <a:off x="7533203" y="3372922"/>
            <a:ext cx="6112550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00000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Снижение рисков при релизах</a:t>
            </a:r>
            <a:endParaRPr lang="en-US" sz="1550" dirty="0"/>
          </a:p>
        </p:txBody>
      </p:sp>
      <p:sp>
        <p:nvSpPr>
          <p:cNvPr id="15" name="Text 12"/>
          <p:cNvSpPr/>
          <p:nvPr/>
        </p:nvSpPr>
        <p:spPr>
          <a:xfrm>
            <a:off x="7533203" y="3759875"/>
            <a:ext cx="6112550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00000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Быстрая обратная связь для разработчиков</a:t>
            </a:r>
            <a:endParaRPr lang="en-US" sz="1550" dirty="0"/>
          </a:p>
        </p:txBody>
      </p:sp>
      <p:sp>
        <p:nvSpPr>
          <p:cNvPr id="16" name="Text 13"/>
          <p:cNvSpPr/>
          <p:nvPr/>
        </p:nvSpPr>
        <p:spPr>
          <a:xfrm>
            <a:off x="7533203" y="4146828"/>
            <a:ext cx="6112550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00000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Автоматизация рутинных задач</a:t>
            </a:r>
            <a:endParaRPr lang="en-US" sz="1550" dirty="0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F8C5D031-77F1-4563-9CC6-590221E1CC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24863" y="7741921"/>
            <a:ext cx="1859565" cy="390864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100" y="2594015"/>
            <a:ext cx="5034082" cy="3041452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209943" y="621149"/>
            <a:ext cx="5647730" cy="5651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Пример CI/CD пайплайна</a:t>
            </a:r>
            <a:endParaRPr lang="en-US" sz="3550" dirty="0"/>
          </a:p>
        </p:txBody>
      </p:sp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9943" y="1457563"/>
            <a:ext cx="904399" cy="1331357"/>
          </a:xfrm>
          <a:prstGeom prst="rect">
            <a:avLst/>
          </a:prstGeom>
        </p:spPr>
      </p:pic>
      <p:sp>
        <p:nvSpPr>
          <p:cNvPr id="6" name="Text 1"/>
          <p:cNvSpPr/>
          <p:nvPr/>
        </p:nvSpPr>
        <p:spPr>
          <a:xfrm>
            <a:off x="7295198" y="1638419"/>
            <a:ext cx="2260997" cy="2825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Разработка кода</a:t>
            </a:r>
            <a:endParaRPr lang="en-US" sz="1750" dirty="0"/>
          </a:p>
        </p:txBody>
      </p:sp>
      <p:sp>
        <p:nvSpPr>
          <p:cNvPr id="7" name="Text 2"/>
          <p:cNvSpPr/>
          <p:nvPr/>
        </p:nvSpPr>
        <p:spPr>
          <a:xfrm>
            <a:off x="7295198" y="2029420"/>
            <a:ext cx="6611660" cy="5786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Разработчик пишет код и отправляет изменения в систему контроля версий (Git)</a:t>
            </a:r>
            <a:endParaRPr lang="en-US" sz="1400" dirty="0"/>
          </a:p>
        </p:txBody>
      </p:sp>
      <p:pic>
        <p:nvPicPr>
          <p:cNvPr id="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09943" y="2788920"/>
            <a:ext cx="904399" cy="1085255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7295198" y="2969776"/>
            <a:ext cx="3435072" cy="2825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Автоматическое тестирование</a:t>
            </a:r>
            <a:endParaRPr lang="en-US" sz="1750" dirty="0"/>
          </a:p>
        </p:txBody>
      </p:sp>
      <p:sp>
        <p:nvSpPr>
          <p:cNvPr id="10" name="Text 4"/>
          <p:cNvSpPr/>
          <p:nvPr/>
        </p:nvSpPr>
        <p:spPr>
          <a:xfrm>
            <a:off x="7295198" y="3360777"/>
            <a:ext cx="6611660" cy="289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Запускаются unit-тесты, интеграционные тесты и проверка качества кода</a:t>
            </a:r>
            <a:endParaRPr lang="en-US" sz="1400" dirty="0"/>
          </a:p>
        </p:txBody>
      </p:sp>
      <p:pic>
        <p:nvPicPr>
          <p:cNvPr id="11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09943" y="3874175"/>
            <a:ext cx="904399" cy="1331357"/>
          </a:xfrm>
          <a:prstGeom prst="rect">
            <a:avLst/>
          </a:prstGeom>
        </p:spPr>
      </p:pic>
      <p:sp>
        <p:nvSpPr>
          <p:cNvPr id="12" name="Text 5"/>
          <p:cNvSpPr/>
          <p:nvPr/>
        </p:nvSpPr>
        <p:spPr>
          <a:xfrm>
            <a:off x="7295198" y="4055031"/>
            <a:ext cx="2260997" cy="2825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Сборка приложения</a:t>
            </a:r>
            <a:endParaRPr lang="en-US" sz="1750" dirty="0"/>
          </a:p>
        </p:txBody>
      </p:sp>
      <p:sp>
        <p:nvSpPr>
          <p:cNvPr id="13" name="Text 6"/>
          <p:cNvSpPr/>
          <p:nvPr/>
        </p:nvSpPr>
        <p:spPr>
          <a:xfrm>
            <a:off x="7295198" y="4446032"/>
            <a:ext cx="6611660" cy="5786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Создается исполняемый артефакт или Docker-образ готовый к развертыванию</a:t>
            </a:r>
            <a:endParaRPr lang="en-US" sz="1400" dirty="0"/>
          </a:p>
        </p:txBody>
      </p:sp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09943" y="5205532"/>
            <a:ext cx="904399" cy="1331357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7295198" y="5386388"/>
            <a:ext cx="2260997" cy="2825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Деплой на сервер</a:t>
            </a:r>
            <a:endParaRPr lang="en-US" sz="1750" dirty="0"/>
          </a:p>
        </p:txBody>
      </p:sp>
      <p:sp>
        <p:nvSpPr>
          <p:cNvPr id="16" name="Text 8"/>
          <p:cNvSpPr/>
          <p:nvPr/>
        </p:nvSpPr>
        <p:spPr>
          <a:xfrm>
            <a:off x="7295198" y="5777389"/>
            <a:ext cx="6611660" cy="5786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Приложение автоматически развертывается в тестовую или production-среду</a:t>
            </a:r>
            <a:endParaRPr lang="en-US" sz="1400" dirty="0"/>
          </a:p>
        </p:txBody>
      </p:sp>
      <p:sp>
        <p:nvSpPr>
          <p:cNvPr id="17" name="Text 9"/>
          <p:cNvSpPr/>
          <p:nvPr/>
        </p:nvSpPr>
        <p:spPr>
          <a:xfrm>
            <a:off x="6209943" y="6740366"/>
            <a:ext cx="7696914" cy="8679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Современный CI/CD пайплайн выполняется полностью автоматически: от коммита кода до развертывания на production. Весь процесс может занимать </a:t>
            </a:r>
            <a:r>
              <a:rPr lang="en-US" sz="1400" b="1" dirty="0">
                <a:solidFill>
                  <a:srgbClr val="FF7047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от нескольких минут до часа</a:t>
            </a:r>
            <a:r>
              <a:rPr lang="en-US" sz="14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 вместо недель ручной работы.</a:t>
            </a:r>
            <a:endParaRPr lang="en-US" sz="1400" dirty="0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7D5A018F-2D9E-4E32-8726-37F720DFF07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724863" y="7741921"/>
            <a:ext cx="1859565" cy="390864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8902" y="642818"/>
            <a:ext cx="7894439" cy="5772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500"/>
              </a:lnSpc>
              <a:buNone/>
            </a:pPr>
            <a:r>
              <a:rPr lang="en-US" sz="3600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Инструменты DevOps: экосистема</a:t>
            </a:r>
            <a:endParaRPr lang="en-US" sz="36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38902" y="1589484"/>
            <a:ext cx="461843" cy="46184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38902" y="2282190"/>
            <a:ext cx="3010138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Системы контроля версий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738902" y="2681764"/>
            <a:ext cx="6460808" cy="591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Git, GitHub, GitLab, Bitbucket — управление исходным кодом и совместная работа</a:t>
            </a:r>
            <a:endParaRPr lang="en-US" sz="14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7430572" y="1589484"/>
            <a:ext cx="461843" cy="46184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430572" y="2282190"/>
            <a:ext cx="2309336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Инструменты CI/CD</a:t>
            </a:r>
            <a:endParaRPr lang="en-US" sz="1800" dirty="0"/>
          </a:p>
        </p:txBody>
      </p:sp>
      <p:sp>
        <p:nvSpPr>
          <p:cNvPr id="8" name="Text 4"/>
          <p:cNvSpPr/>
          <p:nvPr/>
        </p:nvSpPr>
        <p:spPr>
          <a:xfrm>
            <a:off x="7430572" y="2681764"/>
            <a:ext cx="6460927" cy="591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Jenkins, GitLab CI, GitHub Actions, CircleCI — автоматизация сборки и развертывания</a:t>
            </a:r>
            <a:endParaRPr lang="en-US" sz="14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738902" y="3642479"/>
            <a:ext cx="461843" cy="461843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738902" y="4335185"/>
            <a:ext cx="2309336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Контейнеризация</a:t>
            </a:r>
            <a:endParaRPr lang="en-US" sz="1800" dirty="0"/>
          </a:p>
        </p:txBody>
      </p:sp>
      <p:sp>
        <p:nvSpPr>
          <p:cNvPr id="11" name="Text 6"/>
          <p:cNvSpPr/>
          <p:nvPr/>
        </p:nvSpPr>
        <p:spPr>
          <a:xfrm>
            <a:off x="738902" y="4734758"/>
            <a:ext cx="6460808" cy="591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Docker, Podman — упаковка приложений с зависимостями для портативности</a:t>
            </a:r>
            <a:endParaRPr lang="en-US" sz="145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7430572" y="3642479"/>
            <a:ext cx="461843" cy="461843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7430572" y="4335185"/>
            <a:ext cx="2309336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Оркестрация</a:t>
            </a:r>
            <a:endParaRPr lang="en-US" sz="1800" dirty="0"/>
          </a:p>
        </p:txBody>
      </p:sp>
      <p:sp>
        <p:nvSpPr>
          <p:cNvPr id="14" name="Text 8"/>
          <p:cNvSpPr/>
          <p:nvPr/>
        </p:nvSpPr>
        <p:spPr>
          <a:xfrm>
            <a:off x="7430572" y="4734758"/>
            <a:ext cx="6460927" cy="2956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Kubernetes, Docker Swarm — управление контейнерами в production</a:t>
            </a:r>
            <a:endParaRPr lang="en-US" sz="1450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738902" y="5695474"/>
            <a:ext cx="461843" cy="461843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738902" y="6388179"/>
            <a:ext cx="2447211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Infrastructure as Code</a:t>
            </a:r>
            <a:endParaRPr lang="en-US" sz="1800" dirty="0"/>
          </a:p>
        </p:txBody>
      </p:sp>
      <p:sp>
        <p:nvSpPr>
          <p:cNvPr id="17" name="Text 10"/>
          <p:cNvSpPr/>
          <p:nvPr/>
        </p:nvSpPr>
        <p:spPr>
          <a:xfrm>
            <a:off x="738902" y="6787753"/>
            <a:ext cx="6460808" cy="2956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Terraform, Ansible, Chef — автоматизация настройки инфраструктуры</a:t>
            </a:r>
            <a:endParaRPr lang="en-US" sz="1450" dirty="0"/>
          </a:p>
        </p:txBody>
      </p:sp>
      <p:pic>
        <p:nvPicPr>
          <p:cNvPr id="18" name="Image 5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430572" y="5695474"/>
            <a:ext cx="461843" cy="461843"/>
          </a:xfrm>
          <a:prstGeom prst="rect">
            <a:avLst/>
          </a:prstGeom>
        </p:spPr>
      </p:pic>
      <p:sp>
        <p:nvSpPr>
          <p:cNvPr id="19" name="Text 11"/>
          <p:cNvSpPr/>
          <p:nvPr/>
        </p:nvSpPr>
        <p:spPr>
          <a:xfrm>
            <a:off x="7430572" y="6388179"/>
            <a:ext cx="2309336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Мониторинг</a:t>
            </a:r>
            <a:endParaRPr lang="en-US" sz="1800" dirty="0"/>
          </a:p>
        </p:txBody>
      </p:sp>
      <p:sp>
        <p:nvSpPr>
          <p:cNvPr id="20" name="Text 12"/>
          <p:cNvSpPr/>
          <p:nvPr/>
        </p:nvSpPr>
        <p:spPr>
          <a:xfrm>
            <a:off x="7430572" y="6787753"/>
            <a:ext cx="6460927" cy="2956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Prometheus, Grafana, ELK Stack — отслеживание метрик и логов</a:t>
            </a:r>
            <a:endParaRPr lang="en-US" sz="1450" dirty="0"/>
          </a:p>
        </p:txBody>
      </p:sp>
      <p:sp>
        <p:nvSpPr>
          <p:cNvPr id="21" name="Text 13"/>
          <p:cNvSpPr/>
          <p:nvPr/>
        </p:nvSpPr>
        <p:spPr>
          <a:xfrm>
            <a:off x="738902" y="7291149"/>
            <a:ext cx="13152596" cy="2956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Каждый инструмент решает конкретную задачу, но вместе они образуют мощную экосистему для построения эффективного DevOps-процесса.</a:t>
            </a:r>
            <a:endParaRPr lang="en-US" sz="1450" dirty="0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CC52C7B7-520B-4B00-ADFB-CD5AC0CB5C1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724863" y="7741921"/>
            <a:ext cx="1859565" cy="390864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1151</Words>
  <Application>Microsoft Office PowerPoint</Application>
  <PresentationFormat>Произвольный</PresentationFormat>
  <Paragraphs>159</Paragraphs>
  <Slides>15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Inter</vt:lpstr>
      <vt:lpstr>Manrope</vt:lpstr>
      <vt:lpstr>Inter Light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Алексей Рыбаков</dc:creator>
  <cp:lastModifiedBy>RePack by Diakov</cp:lastModifiedBy>
  <cp:revision>6</cp:revision>
  <dcterms:created xsi:type="dcterms:W3CDTF">2025-12-24T13:27:37Z</dcterms:created>
  <dcterms:modified xsi:type="dcterms:W3CDTF">2025-12-25T04:23:53Z</dcterms:modified>
</cp:coreProperties>
</file>